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y="6858000" cx="12192000"/>
  <p:notesSz cx="6858000" cy="9144000"/>
  <p:embeddedFontLst>
    <p:embeddedFont>
      <p:font typeface="Arial Black"/>
      <p:regular r:id="rId57"/>
    </p:embeddedFont>
    <p:embeddedFont>
      <p:font typeface="Century Gothic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font" Target="fonts/CenturyGothic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CenturyGothic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ArialBlack-regular.fntdata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CenturyGothic-bold.fntdata"/><Relationship Id="rId14" Type="http://schemas.openxmlformats.org/officeDocument/2006/relationships/slide" Target="slides/slide10.xml"/><Relationship Id="rId58" Type="http://schemas.openxmlformats.org/officeDocument/2006/relationships/font" Target="fonts/CenturyGothic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631ece950_3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10631ece950_3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10631ece950_3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631ece950_3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10631ece950_3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10631ece950_3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631ece950_3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10631ece950_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g10631ece950_3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7560803d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107560803d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107560803da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631ece950_3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10631ece950_3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g10631ece950_3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631ece950_3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0631ece950_3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g10631ece950_3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72b031383_0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72b031383_0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072b031383_0_2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62e5f78c8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062e5f78c8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062e5f78c8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631ece950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631ece950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10631ece950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631ece950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631ece950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0631ece950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6502bdf5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06502bdf5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106502bdf5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59736390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059736390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059736390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7be3381a0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107be3381a0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g107be3381a0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631ece950_5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10631ece950_5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g10631ece950_5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063f5f83aa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1063f5f83aa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g1063f5f83aa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3f5f83aa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1063f5f83aa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g1063f5f83aa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5" name="Google Shape;505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631ece950_5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10631ece950_5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5" name="Google Shape;515;g10631ece950_5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063f5f83aa_1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1063f5f83aa_1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" name="Google Shape;523;g1063f5f83aa_1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631ece950_5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10631ece950_5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2" name="Google Shape;532;g10631ece950_5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0631ece950_5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10631ece950_5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1" name="Google Shape;541;g10631ece950_5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cfd127b30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cfd127b30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0" name="Google Shape;550;gcfd127b30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63f5f83aa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1063f5f83aa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" name="Google Shape;561;g1063f5f83aa_1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631ece950_3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10631ece950_3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10631ece950_3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63f5f83aa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1063f5f83aa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g1063f5f83aa_1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0597363906_0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0597363906_0_4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10597363906_0_4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072b03138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072b03138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1072b031383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07560803da_1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07560803da_1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107560803da_1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72b031383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72b031383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1072b031383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06af30d24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06af30d24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106af30d241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07560803d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07560803d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107560803da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03fa83faa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03fa83faa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103fa83faa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03fa83faa7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03fa83faa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103fa83faa7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0597363906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0597363906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10597363906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631ece950_3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10631ece950_3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10631ece950_3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9" name="Google Shape;649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5" name="Google Shape;655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2" name="Google Shape;692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62e5f78c8_3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062e5f78c8_3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1062e5f78c8_3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631ece950_3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10631ece950_3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10631ece950_3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/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"/>
          <p:cNvSpPr txBox="1"/>
          <p:nvPr>
            <p:ph idx="1" type="subTitle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"/>
          <p:cNvSpPr/>
          <p:nvPr/>
        </p:nvSpPr>
        <p:spPr>
          <a:xfrm>
            <a:off x="0" y="4323810"/>
            <a:ext cx="1744652" cy="778589"/>
          </a:xfrm>
          <a:custGeom>
            <a:rect b="b" l="l" r="r" t="t"/>
            <a:pathLst>
              <a:path extrusionOk="0" h="166" w="372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/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1"/>
          <p:cNvSpPr txBox="1"/>
          <p:nvPr>
            <p:ph idx="1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1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1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2"/>
          <p:cNvSpPr txBox="1"/>
          <p:nvPr>
            <p:ph idx="1" type="body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FEFEFE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118" name="Google Shape;118;p12"/>
          <p:cNvSpPr txBox="1"/>
          <p:nvPr>
            <p:ph idx="2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1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2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2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12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2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 txBox="1"/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b="0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1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FEFEFE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128" name="Google Shape;128;p1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3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3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4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135" name="Google Shape;135;p14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FEFEFE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4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4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14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b="0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5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145" name="Google Shape;145;p15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FEFEFE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146" name="Google Shape;146;p1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5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5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153" name="Google Shape;153;p1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6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6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160" name="Google Shape;160;p1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7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7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A4D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4063533" y="0"/>
            <a:ext cx="81285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247133" y="842700"/>
            <a:ext cx="3577500" cy="4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00"/>
              <a:buChar char="🠶"/>
              <a:defRPr sz="2100">
                <a:solidFill>
                  <a:srgbClr val="FFFFFF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🠶"/>
              <a:defRPr sz="19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🠶"/>
              <a:defRPr sz="19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200"/>
              <a:buChar char="🠶"/>
              <a:defRPr sz="19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200"/>
              <a:buChar char="🠶"/>
              <a:defRPr sz="19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200"/>
              <a:buChar char="🠶"/>
              <a:defRPr sz="19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200"/>
              <a:buChar char="🠶"/>
              <a:defRPr sz="19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200"/>
              <a:buChar char="🠶"/>
              <a:defRPr sz="19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200"/>
              <a:buChar char="🠶"/>
              <a:defRPr sz="19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"/>
          <p:cNvSpPr txBox="1"/>
          <p:nvPr>
            <p:ph idx="1" type="body"/>
          </p:nvPr>
        </p:nvSpPr>
        <p:spPr>
          <a:xfrm>
            <a:off x="2589212" y="2133600"/>
            <a:ext cx="8915400" cy="3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52" name="Google Shape;52;p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/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"/>
          <p:cNvSpPr txBox="1"/>
          <p:nvPr>
            <p:ph idx="1" type="body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4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1" type="body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idx="2" type="body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67" name="Google Shape;67;p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"/>
          <p:cNvSpPr txBox="1"/>
          <p:nvPr>
            <p:ph idx="1" type="body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6"/>
          <p:cNvSpPr txBox="1"/>
          <p:nvPr>
            <p:ph idx="2" type="body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3" type="body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6" name="Google Shape;76;p6"/>
          <p:cNvSpPr txBox="1"/>
          <p:nvPr>
            <p:ph idx="4" type="body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77" name="Google Shape;77;p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6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7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8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8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 txBox="1"/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b="0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1" type="body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2" type="body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6" name="Google Shape;96;p9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9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9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/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"/>
          <p:cNvSpPr/>
          <p:nvPr>
            <p:ph idx="2" type="pic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10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0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0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0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1" name="Google Shape;11;p1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3148013" y="1282700"/>
              <a:ext cx="1768475" cy="3448050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23;p1"/>
          <p:cNvGrpSpPr/>
          <p:nvPr/>
        </p:nvGrpSpPr>
        <p:grpSpPr>
          <a:xfrm>
            <a:off x="27222" y="-30"/>
            <a:ext cx="2356674" cy="6853283"/>
            <a:chOff x="6627813" y="195452"/>
            <a:chExt cx="1952625" cy="5678299"/>
          </a:xfrm>
        </p:grpSpPr>
        <p:sp>
          <p:nvSpPr>
            <p:cNvPr id="24" name="Google Shape;24;p1"/>
            <p:cNvSpPr/>
            <p:nvPr/>
          </p:nvSpPr>
          <p:spPr>
            <a:xfrm>
              <a:off x="6627813" y="195452"/>
              <a:ext cx="409575" cy="3646488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7037388" y="3811588"/>
              <a:ext cx="457200" cy="1852613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1"/>
          <p:cNvSpPr txBox="1"/>
          <p:nvPr>
            <p:ph idx="1" type="body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b="0" i="0" sz="1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b="0" i="0" sz="16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b="0" i="0" sz="14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Google Shape;39;p1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Google Shape;40;p1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1" name="Google Shape;41;p1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pastebin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7.png"/><Relationship Id="rId4" Type="http://schemas.openxmlformats.org/officeDocument/2006/relationships/hyperlink" Target="https://sr.wikipedia.org/wiki/%D0%A1%D0%BE%D1%84%D1%82%D0%B2%D0%B5%D1%80%D1%81%D0%BA%D0%B8_%D0%BE%D0%BA%D0%B2%D0%B8%D1%80" TargetMode="External"/><Relationship Id="rId5" Type="http://schemas.openxmlformats.org/officeDocument/2006/relationships/hyperlink" Target="https://sr.wikipedia.org/w/index.php?title=Java_(%D1%81%D0%BE%D1%84%D1%82%D0%B2%D0%B5%D1%80%D1%81%D0%BA%D0%B0_%D0%BF%D0%BB%D0%B0%D1%82%D1%84%D0%BE%D1%80%D0%BC%D0%B0)&amp;action=edit&amp;redlink=1" TargetMode="External"/><Relationship Id="rId6" Type="http://schemas.openxmlformats.org/officeDocument/2006/relationships/image" Target="../media/image4.jpg"/><Relationship Id="rId7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2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3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2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image" Target="../media/image35.jpg"/><Relationship Id="rId5" Type="http://schemas.openxmlformats.org/officeDocument/2006/relationships/image" Target="../media/image3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Relationship Id="rId4" Type="http://schemas.openxmlformats.org/officeDocument/2006/relationships/image" Target="../media/image3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Relationship Id="rId4" Type="http://schemas.openxmlformats.org/officeDocument/2006/relationships/image" Target="../media/image44.jpg"/><Relationship Id="rId5" Type="http://schemas.openxmlformats.org/officeDocument/2006/relationships/image" Target="../media/image3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Relationship Id="rId4" Type="http://schemas.openxmlformats.org/officeDocument/2006/relationships/image" Target="../media/image41.jpg"/><Relationship Id="rId5" Type="http://schemas.openxmlformats.org/officeDocument/2006/relationships/image" Target="../media/image3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7.png"/><Relationship Id="rId4" Type="http://schemas.openxmlformats.org/officeDocument/2006/relationships/image" Target="../media/image4.jpg"/><Relationship Id="rId5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Relationship Id="rId4" Type="http://schemas.openxmlformats.org/officeDocument/2006/relationships/image" Target="../media/image4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spring-reddit-clone-backend.herokuapp.com/swagger-ui.html#/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0" Type="http://schemas.openxmlformats.org/officeDocument/2006/relationships/hyperlink" Target="https://docs.spring.io/spring-framework/docs/3.2.x/spring-framework-reference/html/bean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baeldung.com/" TargetMode="External"/><Relationship Id="rId4" Type="http://schemas.openxmlformats.org/officeDocument/2006/relationships/hyperlink" Target="https://www.tutorialspoint.com/index.htm" TargetMode="External"/><Relationship Id="rId9" Type="http://schemas.openxmlformats.org/officeDocument/2006/relationships/hyperlink" Target="https://spring.io/blog/2013/11/01/exception-handling-in-spring-mvc" TargetMode="External"/><Relationship Id="rId5" Type="http://schemas.openxmlformats.org/officeDocument/2006/relationships/hyperlink" Target="https://spring.io/" TargetMode="External"/><Relationship Id="rId6" Type="http://schemas.openxmlformats.org/officeDocument/2006/relationships/hyperlink" Target="https://www.bezkoder.com/" TargetMode="External"/><Relationship Id="rId7" Type="http://schemas.openxmlformats.org/officeDocument/2006/relationships/hyperlink" Target="https://jwt.io/" TargetMode="External"/><Relationship Id="rId8" Type="http://schemas.openxmlformats.org/officeDocument/2006/relationships/hyperlink" Target="https://spring.io/blog/2014/03/07/deploying-spring-boot-applications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2.jpg"/><Relationship Id="rId5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6.jpg"/><Relationship Id="rId6" Type="http://schemas.openxmlformats.org/officeDocument/2006/relationships/image" Target="../media/image14.jpg"/><Relationship Id="rId7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71000">
              <a:schemeClr val="accent3"/>
            </a:gs>
            <a:gs pos="100000">
              <a:schemeClr val="accent3"/>
            </a:gs>
          </a:gsLst>
          <a:lin ang="2700000" scaled="0"/>
        </a:gra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/>
          <p:nvPr/>
        </p:nvSpPr>
        <p:spPr>
          <a:xfrm>
            <a:off x="0" y="-786"/>
            <a:ext cx="12192000" cy="6854038"/>
          </a:xfrm>
          <a:prstGeom prst="rect">
            <a:avLst/>
          </a:prstGeom>
          <a:gradFill>
            <a:gsLst>
              <a:gs pos="0">
                <a:schemeClr val="accent1"/>
              </a:gs>
              <a:gs pos="71000">
                <a:schemeClr val="accent3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light spots" id="178" name="Google Shape;178;p20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-27136" y="-27147"/>
            <a:ext cx="1219200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>
            <p:ph type="ctrTitle"/>
          </p:nvPr>
        </p:nvSpPr>
        <p:spPr>
          <a:xfrm>
            <a:off x="1437399" y="2026541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Arial Black"/>
              <a:buNone/>
            </a:pPr>
            <a:r>
              <a:rPr b="1" lang="en-US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Spring Boot framework</a:t>
            </a:r>
            <a:br>
              <a:rPr b="1" lang="en-US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1" lang="en-US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 implementacija RedditClone aplikacije</a:t>
            </a:r>
            <a:endParaRPr b="1" sz="4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0" name="Google Shape;180;p20"/>
          <p:cNvSpPr txBox="1"/>
          <p:nvPr>
            <p:ph idx="1" type="subTitle"/>
          </p:nvPr>
        </p:nvSpPr>
        <p:spPr>
          <a:xfrm>
            <a:off x="1611168" y="5040205"/>
            <a:ext cx="89154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30"/>
              <a:buNone/>
            </a:pPr>
            <a:r>
              <a:rPr lang="en-US" sz="2029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Studenti:</a:t>
            </a:r>
            <a:endParaRPr sz="2029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Font typeface="Arial"/>
              <a:buNone/>
            </a:pPr>
            <a:r>
              <a:rPr lang="en-US" sz="2029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Đurađ Gvozdenović 1329</a:t>
            </a:r>
            <a:endParaRPr sz="2029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0"/>
              <a:buNone/>
            </a:pPr>
            <a:r>
              <a:rPr lang="en-US" sz="2029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Vesna Stojanović 1339</a:t>
            </a:r>
            <a:endParaRPr sz="2029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0"/>
              <a:buNone/>
            </a:pPr>
            <a:r>
              <a:t/>
            </a:r>
            <a:endParaRPr sz="2029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855"/>
              <a:buNone/>
            </a:pPr>
            <a:r>
              <a:t/>
            </a:r>
            <a:endParaRPr sz="855"/>
          </a:p>
        </p:txBody>
      </p:sp>
      <p:grpSp>
        <p:nvGrpSpPr>
          <p:cNvPr id="181" name="Google Shape;181;p20"/>
          <p:cNvGrpSpPr/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82" name="Google Shape;182;p20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3148013" y="1282700"/>
              <a:ext cx="1768475" cy="3448050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" name="Google Shape;194;p20"/>
          <p:cNvGrpSpPr/>
          <p:nvPr/>
        </p:nvGrpSpPr>
        <p:grpSpPr>
          <a:xfrm>
            <a:off x="27225" y="-30"/>
            <a:ext cx="2356675" cy="6853284"/>
            <a:chOff x="6627813" y="195452"/>
            <a:chExt cx="1952625" cy="5678299"/>
          </a:xfrm>
        </p:grpSpPr>
        <p:sp>
          <p:nvSpPr>
            <p:cNvPr id="195" name="Google Shape;195;p20"/>
            <p:cNvSpPr/>
            <p:nvPr/>
          </p:nvSpPr>
          <p:spPr>
            <a:xfrm>
              <a:off x="6627813" y="195452"/>
              <a:ext cx="409575" cy="3646488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7037388" y="3811588"/>
              <a:ext cx="457200" cy="1852613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20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0" y="4323810"/>
            <a:ext cx="1744652" cy="778589"/>
          </a:xfrm>
          <a:custGeom>
            <a:rect b="b" l="l" r="r" t="t"/>
            <a:pathLst>
              <a:path extrusionOk="0" h="166" w="372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984" y="0"/>
            <a:ext cx="2345631" cy="2345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75510" y="-788"/>
            <a:ext cx="2643626" cy="2291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321" name="Google Shape;321;p29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9"/>
          <p:cNvSpPr txBox="1"/>
          <p:nvPr>
            <p:ph type="title"/>
          </p:nvPr>
        </p:nvSpPr>
        <p:spPr>
          <a:xfrm>
            <a:off x="2052600" y="3388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lang="en-US"/>
              <a:t>Inversion of Control (IOC)</a:t>
            </a:r>
            <a:endParaRPr/>
          </a:p>
        </p:txBody>
      </p:sp>
      <p:sp>
        <p:nvSpPr>
          <p:cNvPr id="323" name="Google Shape;323;p29"/>
          <p:cNvSpPr txBox="1"/>
          <p:nvPr>
            <p:ph idx="1" type="body"/>
          </p:nvPr>
        </p:nvSpPr>
        <p:spPr>
          <a:xfrm>
            <a:off x="1706850" y="1619800"/>
            <a:ext cx="8911800" cy="4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F1CAF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ehnika kojom se povezivanje objekata vrši u toku izvršavanja (runtime) 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Strategy design pattern, Service Locator pattern, Factory pattern, Dependency Injection (DI).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Prednosti: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❖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razdvajanje izvršenja zadatka od njegove implementacije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❖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olakšava prebacivanje između različitih implementacija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❖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veća modularnost programa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❖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veća lakoća u testiranju programa izolovanjem komponente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329" name="Google Shape;329;p30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0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lang="en-US"/>
              <a:t>Inversion of Control (IOC)</a:t>
            </a:r>
            <a:endParaRPr/>
          </a:p>
        </p:txBody>
      </p:sp>
      <p:sp>
        <p:nvSpPr>
          <p:cNvPr id="331" name="Google Shape;331;p30"/>
          <p:cNvSpPr txBox="1"/>
          <p:nvPr>
            <p:ph idx="1" type="body"/>
          </p:nvPr>
        </p:nvSpPr>
        <p:spPr>
          <a:xfrm>
            <a:off x="1596025" y="1744500"/>
            <a:ext cx="9435000" cy="4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lang="en-US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Spring kontejner - srž Spring radnog okvira</a:t>
            </a: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lang="en-US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Spring kontejner koristi dependency injection (DI) da upravlja</a:t>
            </a: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komponentama koje čine aplikaciju</a:t>
            </a: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lang="en-US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Kontejner će kreirati objekte, povezati ih, konfigurisati i upravljati njihovim</a:t>
            </a: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životnim ciklusom od kreiranja do uništenja</a:t>
            </a: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lang="en-US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Kontejner na osnovu konfiguracije koja može biti iskazana XML fajlovima, Java</a:t>
            </a: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anotacijama ili Java kodom zna šta treba da radi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337" name="Google Shape;337;p31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1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lang="en-US"/>
              <a:t>DI - Dependency Injection</a:t>
            </a:r>
            <a:endParaRPr/>
          </a:p>
        </p:txBody>
      </p:sp>
      <p:sp>
        <p:nvSpPr>
          <p:cNvPr id="339" name="Google Shape;339;p31"/>
          <p:cNvSpPr txBox="1"/>
          <p:nvPr>
            <p:ph idx="1" type="body"/>
          </p:nvPr>
        </p:nvSpPr>
        <p:spPr>
          <a:xfrm>
            <a:off x="1828837" y="1816294"/>
            <a:ext cx="8915400" cy="4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brazac koji se koristi za implementaciju IoC-a, gde kontrola koja se invertuje postavlja zavisnosti objekta.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Povezivanje objekata sa drugim objektima, ili „ubacivanje“ objekata u druge objekte, radi asembler, a ne sami objekti.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F1CAF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Constructor-Based, Setter-Based i Field-Based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345" name="Google Shape;345;p32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 txBox="1"/>
          <p:nvPr>
            <p:ph type="title"/>
          </p:nvPr>
        </p:nvSpPr>
        <p:spPr>
          <a:xfrm>
            <a:off x="2066450" y="388585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lang="en-US"/>
              <a:t>Tipovi Dependency Injection-a</a:t>
            </a:r>
            <a:endParaRPr/>
          </a:p>
        </p:txBody>
      </p:sp>
      <p:sp>
        <p:nvSpPr>
          <p:cNvPr id="347" name="Google Shape;347;p32"/>
          <p:cNvSpPr txBox="1"/>
          <p:nvPr>
            <p:ph idx="1" type="body"/>
          </p:nvPr>
        </p:nvSpPr>
        <p:spPr>
          <a:xfrm>
            <a:off x="1402075" y="1324500"/>
            <a:ext cx="10529700" cy="53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8" name="Google Shape;3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738" y="1633525"/>
            <a:ext cx="10753725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354" name="Google Shape;354;p33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3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lang="en-US"/>
              <a:t>Anotacije</a:t>
            </a:r>
            <a:endParaRPr/>
          </a:p>
        </p:txBody>
      </p:sp>
      <p:sp>
        <p:nvSpPr>
          <p:cNvPr id="356" name="Google Shape;356;p33"/>
          <p:cNvSpPr txBox="1"/>
          <p:nvPr>
            <p:ph idx="1" type="body"/>
          </p:nvPr>
        </p:nvSpPr>
        <p:spPr>
          <a:xfrm>
            <a:off x="1638324" y="1564369"/>
            <a:ext cx="8915400" cy="4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F1CAF"/>
              </a:buClr>
              <a:buSzPts val="1800"/>
              <a:buFont typeface="Arial"/>
              <a:buChar char="●"/>
            </a:pPr>
            <a:r>
              <a:rPr b="1" lang="en-US">
                <a:solidFill>
                  <a:srgbClr val="AF1CAF"/>
                </a:solidFill>
                <a:latin typeface="Arial"/>
                <a:ea typeface="Arial"/>
                <a:cs typeface="Arial"/>
                <a:sym typeface="Arial"/>
              </a:rPr>
              <a:t>@SpringBootApplication</a:t>
            </a: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-main klasa sadrži ovu anotaciju da bi pokrenula Spring Boot aplikaciju (uključuje i @EnableAutoConfiguration, @ComponentScan i @SpringBootConfiguration)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1CAF"/>
              </a:buClr>
              <a:buSzPts val="1800"/>
              <a:buFont typeface="Arial"/>
              <a:buChar char="●"/>
            </a:pPr>
            <a:r>
              <a:rPr b="1" lang="en-US">
                <a:solidFill>
                  <a:srgbClr val="AF1CA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>
                <a:solidFill>
                  <a:srgbClr val="AF1CAF"/>
                </a:solidFill>
                <a:latin typeface="Arial"/>
                <a:ea typeface="Arial"/>
                <a:cs typeface="Arial"/>
                <a:sym typeface="Arial"/>
              </a:rPr>
              <a:t>@Configuration </a:t>
            </a: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znači da se ova klasa koristi za konfiguraciju kontejnera. Ova klasa će biti instancirana odmah nakon kreiranja </a:t>
            </a:r>
            <a:r>
              <a:rPr i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ApplicationContext</a:t>
            </a: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instance.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1CAF"/>
              </a:buClr>
              <a:buSzPts val="1800"/>
              <a:buFont typeface="Arial"/>
              <a:buChar char="●"/>
            </a:pPr>
            <a:r>
              <a:rPr b="1" lang="en-US">
                <a:solidFill>
                  <a:srgbClr val="AF1CAF"/>
                </a:solidFill>
                <a:latin typeface="Arial"/>
                <a:ea typeface="Arial"/>
                <a:cs typeface="Arial"/>
                <a:sym typeface="Arial"/>
              </a:rPr>
              <a:t>@Component scan</a:t>
            </a: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skenira sve bean-ove i deklaracije paketa kada se aplikacija inicijalizuje.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1" lang="en-US">
                <a:solidFill>
                  <a:srgbClr val="AF1CAF"/>
                </a:solidFill>
                <a:latin typeface="Arial"/>
                <a:ea typeface="Arial"/>
                <a:cs typeface="Arial"/>
                <a:sym typeface="Arial"/>
              </a:rPr>
              <a:t>@Autowired</a:t>
            </a: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instrukcija kontejneru da potraži bean objekte i ubaci ih u konstruktor navedene klase.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362" name="Google Shape;362;p34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4"/>
          <p:cNvSpPr txBox="1"/>
          <p:nvPr>
            <p:ph type="title"/>
          </p:nvPr>
        </p:nvSpPr>
        <p:spPr>
          <a:xfrm>
            <a:off x="1927900" y="2916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lang="en-US"/>
              <a:t>Anotacije</a:t>
            </a:r>
            <a:endParaRPr/>
          </a:p>
        </p:txBody>
      </p:sp>
      <p:sp>
        <p:nvSpPr>
          <p:cNvPr id="364" name="Google Shape;364;p34"/>
          <p:cNvSpPr txBox="1"/>
          <p:nvPr>
            <p:ph idx="1" type="body"/>
          </p:nvPr>
        </p:nvSpPr>
        <p:spPr>
          <a:xfrm>
            <a:off x="1569050" y="1490750"/>
            <a:ext cx="9753000" cy="57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804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F1CAF"/>
              </a:buClr>
              <a:buSzPct val="100000"/>
              <a:buFont typeface="Arial"/>
              <a:buChar char="●"/>
            </a:pPr>
            <a:r>
              <a:rPr b="1" lang="en-US" sz="3415">
                <a:solidFill>
                  <a:srgbClr val="AF1CAF"/>
                </a:solidFill>
                <a:latin typeface="Arial"/>
                <a:ea typeface="Arial"/>
                <a:cs typeface="Arial"/>
                <a:sym typeface="Arial"/>
              </a:rPr>
              <a:t>@Controller </a:t>
            </a:r>
            <a:r>
              <a:rPr lang="en-US" sz="341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definiše klase koje će se baviti obradom zahteva</a:t>
            </a:r>
            <a:endParaRPr sz="341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1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04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F1CAF"/>
              </a:buClr>
              <a:buSzPct val="100000"/>
              <a:buFont typeface="Arial"/>
              <a:buChar char="●"/>
            </a:pPr>
            <a:r>
              <a:rPr b="1" lang="en-US" sz="3415">
                <a:solidFill>
                  <a:srgbClr val="AF1CAF"/>
                </a:solidFill>
                <a:latin typeface="Arial"/>
                <a:ea typeface="Arial"/>
                <a:cs typeface="Arial"/>
                <a:sym typeface="Arial"/>
              </a:rPr>
              <a:t>@Service</a:t>
            </a:r>
            <a:r>
              <a:rPr lang="en-US" sz="341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definiše klase koje će se baviti poslovnom logikom</a:t>
            </a:r>
            <a:endParaRPr sz="341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1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04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F1CAF"/>
              </a:buClr>
              <a:buSzPct val="100000"/>
              <a:buFont typeface="Arial"/>
              <a:buChar char="●"/>
            </a:pPr>
            <a:r>
              <a:rPr b="1" lang="en-US" sz="3415">
                <a:solidFill>
                  <a:srgbClr val="AF1CAF"/>
                </a:solidFill>
                <a:latin typeface="Arial"/>
                <a:ea typeface="Arial"/>
                <a:cs typeface="Arial"/>
                <a:sym typeface="Arial"/>
              </a:rPr>
              <a:t>@Repository </a:t>
            </a:r>
            <a:r>
              <a:rPr lang="en-US" sz="341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definiše klase koje će se baviti operacijama nad bazom</a:t>
            </a:r>
            <a:endParaRPr sz="341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1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04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F1CAF"/>
              </a:buClr>
              <a:buSzPct val="100000"/>
              <a:buFont typeface="Arial"/>
              <a:buChar char="●"/>
            </a:pPr>
            <a:r>
              <a:rPr b="1" lang="en-US" sz="3415">
                <a:solidFill>
                  <a:srgbClr val="AF1CAF"/>
                </a:solidFill>
                <a:latin typeface="Arial"/>
                <a:ea typeface="Arial"/>
                <a:cs typeface="Arial"/>
                <a:sym typeface="Arial"/>
              </a:rPr>
              <a:t>@RestController</a:t>
            </a:r>
            <a:r>
              <a:rPr lang="en-US" sz="341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@Controller + @ResponseBody, označava da je klasa REST kontroler</a:t>
            </a:r>
            <a:r>
              <a:rPr lang="en-US" sz="3415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 komunicira sa klijentskom stranom aplikacije preko HTTP/HTTPS</a:t>
            </a:r>
            <a:endParaRPr sz="3415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1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1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370" name="Google Shape;370;p35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5"/>
          <p:cNvSpPr txBox="1"/>
          <p:nvPr>
            <p:ph type="title"/>
          </p:nvPr>
        </p:nvSpPr>
        <p:spPr>
          <a:xfrm>
            <a:off x="1927900" y="2916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lang="en-US"/>
              <a:t>Anotacije</a:t>
            </a:r>
            <a:endParaRPr/>
          </a:p>
        </p:txBody>
      </p:sp>
      <p:sp>
        <p:nvSpPr>
          <p:cNvPr id="372" name="Google Shape;372;p35"/>
          <p:cNvSpPr txBox="1"/>
          <p:nvPr>
            <p:ph idx="1" type="body"/>
          </p:nvPr>
        </p:nvSpPr>
        <p:spPr>
          <a:xfrm>
            <a:off x="1555200" y="1572600"/>
            <a:ext cx="9738900" cy="57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783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F1CAF"/>
              </a:buClr>
              <a:buSzPct val="100000"/>
              <a:buFont typeface="Arial"/>
              <a:buChar char="●"/>
            </a:pPr>
            <a:r>
              <a:rPr b="1" lang="en-US" sz="2550">
                <a:solidFill>
                  <a:srgbClr val="AF1CAF"/>
                </a:solidFill>
                <a:latin typeface="Arial"/>
                <a:ea typeface="Arial"/>
                <a:cs typeface="Arial"/>
                <a:sym typeface="Arial"/>
              </a:rPr>
              <a:t>@RequestMapping</a:t>
            </a:r>
            <a:r>
              <a:rPr lang="en-US" sz="25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 mapira URL zahtev koji dolazi od veb pretraživača na odgovarajući metod u kontroler klasi koji vraća odgovor (tip zahteva: GET, POST, DELETE, PUT, UPDATE)</a:t>
            </a:r>
            <a:endParaRPr sz="25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83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F1CAF"/>
              </a:buClr>
              <a:buSzPct val="100000"/>
              <a:buFont typeface="Arial"/>
              <a:buChar char="●"/>
            </a:pPr>
            <a:r>
              <a:rPr b="1" lang="en-US" sz="2550">
                <a:solidFill>
                  <a:srgbClr val="AF1CAF"/>
                </a:solidFill>
                <a:latin typeface="Arial"/>
                <a:ea typeface="Arial"/>
                <a:cs typeface="Arial"/>
                <a:sym typeface="Arial"/>
              </a:rPr>
              <a:t>@RequestParam</a:t>
            </a:r>
            <a:r>
              <a:rPr lang="en-US" sz="25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ekstraktuje vrednosti iz query stringa</a:t>
            </a:r>
            <a:endParaRPr sz="25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83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F1CAF"/>
              </a:buClr>
              <a:buSzPct val="100000"/>
              <a:buFont typeface="Arial"/>
              <a:buChar char="●"/>
            </a:pPr>
            <a:r>
              <a:rPr b="1" lang="en-US" sz="2550">
                <a:solidFill>
                  <a:srgbClr val="AF1CAF"/>
                </a:solidFill>
                <a:latin typeface="Arial"/>
                <a:ea typeface="Arial"/>
                <a:cs typeface="Arial"/>
                <a:sym typeface="Arial"/>
              </a:rPr>
              <a:t>@PathVariable</a:t>
            </a:r>
            <a:r>
              <a:rPr lang="en-US" sz="25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ekstraktuje vrednosti iz URI</a:t>
            </a:r>
            <a:endParaRPr sz="25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83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F1CAF"/>
              </a:buClr>
              <a:buSzPct val="100000"/>
              <a:buFont typeface="Arial"/>
              <a:buChar char="●"/>
            </a:pPr>
            <a:r>
              <a:rPr b="1" lang="en-US" sz="2550">
                <a:solidFill>
                  <a:srgbClr val="AF1CAF"/>
                </a:solidFill>
                <a:latin typeface="Arial"/>
                <a:ea typeface="Arial"/>
                <a:cs typeface="Arial"/>
                <a:sym typeface="Arial"/>
              </a:rPr>
              <a:t>@ResponseStatus</a:t>
            </a:r>
            <a:r>
              <a:rPr lang="en-US" sz="25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-može da override-uje HTTP response, koristi se za error handling odgovore</a:t>
            </a:r>
            <a:endParaRPr sz="25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1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378" name="Google Shape;378;p36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6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lang="en-US"/>
              <a:t>Spring Beans</a:t>
            </a:r>
            <a:endParaRPr/>
          </a:p>
        </p:txBody>
      </p:sp>
      <p:sp>
        <p:nvSpPr>
          <p:cNvPr id="380" name="Google Shape;380;p36"/>
          <p:cNvSpPr txBox="1"/>
          <p:nvPr>
            <p:ph idx="1" type="body"/>
          </p:nvPr>
        </p:nvSpPr>
        <p:spPr>
          <a:xfrm>
            <a:off x="1828824" y="1816300"/>
            <a:ext cx="9548400" cy="4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53059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sz="252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Objekti koji formiraju aplikaciju, a koji se nalaze u nadležnosti Spring kontejnera</a:t>
            </a:r>
            <a:endParaRPr sz="252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2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3059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sz="252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Bean modul nudi BeanFactory što predstavlja implementaciju factory šablona</a:t>
            </a:r>
            <a:endParaRPr sz="252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3494"/>
              <a:buFont typeface="Arial"/>
              <a:buNone/>
            </a:pPr>
            <a:r>
              <a:t/>
            </a:r>
            <a:endParaRPr sz="252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3494"/>
              <a:buFont typeface="Arial"/>
              <a:buNone/>
            </a:pPr>
            <a:r>
              <a:rPr lang="en-US" sz="252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Klasa postaje bean dodavanjem konfiguracije u vidu Java anotacija ili XML</a:t>
            </a:r>
            <a:endParaRPr sz="252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2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metapodataka koje su potrebne Spring kontejneru da bi znao:</a:t>
            </a:r>
            <a:endParaRPr sz="252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3494"/>
              <a:buFont typeface="Arial"/>
              <a:buNone/>
            </a:pPr>
            <a:r>
              <a:t/>
            </a:r>
            <a:endParaRPr sz="252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3059" lvl="0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sz="252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Kako da kreira bean</a:t>
            </a:r>
            <a:endParaRPr sz="252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3059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sz="252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Detalje o životnom ciklusu beana</a:t>
            </a:r>
            <a:endParaRPr sz="252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3059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sz="252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Zavisnosti koje bean poseduje</a:t>
            </a:r>
            <a:endParaRPr sz="2529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386" name="Google Shape;386;p37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 txBox="1"/>
          <p:nvPr>
            <p:ph type="title"/>
          </p:nvPr>
        </p:nvSpPr>
        <p:spPr>
          <a:xfrm>
            <a:off x="2066450" y="388585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lang="en-US"/>
              <a:t>Spring Beans</a:t>
            </a:r>
            <a:endParaRPr/>
          </a:p>
        </p:txBody>
      </p:sp>
      <p:sp>
        <p:nvSpPr>
          <p:cNvPr id="388" name="Google Shape;388;p37"/>
          <p:cNvSpPr txBox="1"/>
          <p:nvPr>
            <p:ph idx="1" type="body"/>
          </p:nvPr>
        </p:nvSpPr>
        <p:spPr>
          <a:xfrm>
            <a:off x="1402075" y="1324500"/>
            <a:ext cx="10529700" cy="53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Postoje tri mehanizma konfiguracije inicijalizacije i uništavanja beana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Inicijalizacija: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Metoda anotirana </a:t>
            </a: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@PostConstruct anotacijom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Metoda afterPropertiesSet(), interfejs InitializingBean koji komponenta implementira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Proizvoljna init() metoda uvezana preko XML konfiguracije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Uništavanje: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Metoda anotirana @PreDestroy anotacijom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Metoda destroy() koju propisuje interfejs DisposableBean koji komponenta implementira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Proizvoljna destroy() metoda uvezana preko XML konfiguracije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Bean Scopes</a:t>
            </a:r>
            <a:endParaRPr/>
          </a:p>
        </p:txBody>
      </p:sp>
      <p:sp>
        <p:nvSpPr>
          <p:cNvPr id="395" name="Google Shape;395;p38"/>
          <p:cNvSpPr txBox="1"/>
          <p:nvPr>
            <p:ph idx="1" type="body"/>
          </p:nvPr>
        </p:nvSpPr>
        <p:spPr>
          <a:xfrm>
            <a:off x="1719025" y="1510175"/>
            <a:ext cx="9785700" cy="484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Inicijalno postoji 5 osnovnih scope-ova Spring Bean-ova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po potrebi je moguće definisati i custom scope-ove. Dostupni scope-ovi su sledeći: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b="1" i="1" lang="en-US">
                <a:latin typeface="Arial"/>
                <a:ea typeface="Arial"/>
                <a:cs typeface="Arial"/>
                <a:sym typeface="Arial"/>
              </a:rPr>
              <a:t>singleton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- Podrazumevani scope, postoji samo jedan bean ovog tipa u Spring IoC Container-u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b="1" i="1" lang="en-US">
                <a:latin typeface="Arial"/>
                <a:ea typeface="Arial"/>
                <a:cs typeface="Arial"/>
                <a:sym typeface="Arial"/>
              </a:rPr>
              <a:t>prototype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- Moguće ne kreirati proizvoljan broj bean-ova ovog tipa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b="1" i="1" lang="en-US"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- Po jedan bean ovog tipa dodeljuje se svakom HTTP zahtevu. Bean se kreira po pristizanju HTTP zahteva i uništava se nakon njegovog okončanja.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b="1" i="1" lang="en-US">
                <a:latin typeface="Arial"/>
                <a:ea typeface="Arial"/>
                <a:cs typeface="Arial"/>
                <a:sym typeface="Arial"/>
              </a:rPr>
              <a:t>session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- Slično kao i za request s tim što se bean dodeljuje jednoj HTTP sesiji.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b="1" i="1" lang="en-US">
                <a:latin typeface="Arial"/>
                <a:ea typeface="Arial"/>
                <a:cs typeface="Arial"/>
                <a:sym typeface="Arial"/>
              </a:rPr>
              <a:t>global session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- Slično kao i session s tim sto se koristi za globalnu HTTP sesiju. Jedino validan kada se koristi sa portlet-ima.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/>
          <p:nvPr/>
        </p:nvSpPr>
        <p:spPr>
          <a:xfrm>
            <a:off x="-7620" y="-1"/>
            <a:ext cx="12207240" cy="68580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light spots" id="217" name="Google Shape;217;p21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 txBox="1"/>
          <p:nvPr>
            <p:ph type="title"/>
          </p:nvPr>
        </p:nvSpPr>
        <p:spPr>
          <a:xfrm>
            <a:off x="2383675" y="327535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lang="en-US"/>
              <a:t>Sadržaj</a:t>
            </a:r>
            <a:endParaRPr/>
          </a:p>
        </p:txBody>
      </p:sp>
      <p:grpSp>
        <p:nvGrpSpPr>
          <p:cNvPr id="219" name="Google Shape;219;p21"/>
          <p:cNvGrpSpPr/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20" name="Google Shape;220;p21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3148013" y="1282700"/>
              <a:ext cx="1768475" cy="3448050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21"/>
          <p:cNvGrpSpPr/>
          <p:nvPr/>
        </p:nvGrpSpPr>
        <p:grpSpPr>
          <a:xfrm>
            <a:off x="27225" y="-30"/>
            <a:ext cx="2356675" cy="6853284"/>
            <a:chOff x="6627813" y="195452"/>
            <a:chExt cx="1952625" cy="5678299"/>
          </a:xfrm>
        </p:grpSpPr>
        <p:sp>
          <p:nvSpPr>
            <p:cNvPr id="233" name="Google Shape;233;p21"/>
            <p:cNvSpPr/>
            <p:nvPr/>
          </p:nvSpPr>
          <p:spPr>
            <a:xfrm>
              <a:off x="6627813" y="195452"/>
              <a:ext cx="409575" cy="3646488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7037388" y="3811588"/>
              <a:ext cx="457200" cy="1852613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2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1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1"/>
          <p:cNvSpPr txBox="1"/>
          <p:nvPr>
            <p:ph idx="1" type="body"/>
          </p:nvPr>
        </p:nvSpPr>
        <p:spPr>
          <a:xfrm>
            <a:off x="2252575" y="1110850"/>
            <a:ext cx="9174000" cy="55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581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Spring Boot Framework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581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Spring, Spring Boot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581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IoC-Inversion of Control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58140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DI - Dependency Injection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58140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Anotacije u Spring Boot-u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581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Spring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Beans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581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IoC Containers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581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Build Systems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581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Spring Boot deployment strategies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581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Arhitektura aplikacije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581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Spring Security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581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Pezistencija podataka (JPA, MySql, Postgre)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581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Exception Handling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581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CORS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581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Swagger2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581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Angular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581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Implementacija RedditClone aplikacije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401" name="Google Shape;401;p39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9"/>
          <p:cNvSpPr txBox="1"/>
          <p:nvPr>
            <p:ph type="title"/>
          </p:nvPr>
        </p:nvSpPr>
        <p:spPr>
          <a:xfrm>
            <a:off x="2592925" y="604685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lang="en-US"/>
              <a:t>IoC Container</a:t>
            </a:r>
            <a:endParaRPr/>
          </a:p>
        </p:txBody>
      </p:sp>
      <p:sp>
        <p:nvSpPr>
          <p:cNvPr id="403" name="Google Shape;403;p39"/>
          <p:cNvSpPr txBox="1"/>
          <p:nvPr>
            <p:ph idx="1" type="body"/>
          </p:nvPr>
        </p:nvSpPr>
        <p:spPr>
          <a:xfrm>
            <a:off x="2415050" y="1430775"/>
            <a:ext cx="8995800" cy="4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Jezgro Spring i Spring Boot framework-a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Zadužen je za kreiranje objekata (bean-ova), njihovu konfiguraciju, međuzavisnosti i upravljanje njihovim životnim ciklusom.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Sve informacije vezane za bean-ove se nalaze u konfiguracionim metapodacima, koje container koristi kako bi upravljao njima.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Pretstavljen je uz pomoć AplicationContext interfejsa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9"/>
          <p:cNvSpPr txBox="1"/>
          <p:nvPr/>
        </p:nvSpPr>
        <p:spPr>
          <a:xfrm>
            <a:off x="5481577" y="3431783"/>
            <a:ext cx="890408" cy="890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/>
          <p:nvPr>
            <p:ph idx="1" type="body"/>
          </p:nvPr>
        </p:nvSpPr>
        <p:spPr>
          <a:xfrm>
            <a:off x="2589200" y="1079175"/>
            <a:ext cx="8915400" cy="483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Programer ne mora da vodi računa o konfiguracionim metapodacima, o tome se brine sam framework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Ukoliko je potrebno, programer može da dopuni konfiguracione metapodatke korišćenjem anotacije @C</a:t>
            </a:r>
            <a:r>
              <a:rPr lang="en-US"/>
              <a:t>onfigurationProperties</a:t>
            </a:r>
            <a:endParaRPr/>
          </a:p>
        </p:txBody>
      </p:sp>
      <p:pic>
        <p:nvPicPr>
          <p:cNvPr id="411" name="Google Shape;4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075" y="3241800"/>
            <a:ext cx="5485225" cy="32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 Systems</a:t>
            </a:r>
            <a:endParaRPr/>
          </a:p>
        </p:txBody>
      </p:sp>
      <p:sp>
        <p:nvSpPr>
          <p:cNvPr id="418" name="Google Shape;418;p41"/>
          <p:cNvSpPr txBox="1"/>
          <p:nvPr>
            <p:ph idx="1" type="body"/>
          </p:nvPr>
        </p:nvSpPr>
        <p:spPr>
          <a:xfrm>
            <a:off x="2591137" y="1625425"/>
            <a:ext cx="8915400" cy="377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Postoji nekoliko dostupnih build sistema za kreiranje spring boot aplikacije: Maven, Gradle, Ant, itd...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Preporučuje se koprišćenje build sistema koji ima podršku za dependency management. Trenutno samo Maven i Gradle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Pre spring boot-a dosta vremena se trošilo na brigu o zavisnostima (dependencies). Spring boot uvodi dependency deskriptore koji se zovu Spring Boot Starters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 bi se koristili Spring Boot Starteri potrebno je dodati dependency na spring boot starter parent. Na ovaj nacin programer ne mora da vodi racuna o verzijama pojedinih startera vec samo o starter parentu.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063" y="5160175"/>
            <a:ext cx="6375325" cy="13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0075" y="4698550"/>
            <a:ext cx="8911800" cy="26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"/>
          <p:cNvSpPr txBox="1"/>
          <p:nvPr>
            <p:ph idx="1" type="body"/>
          </p:nvPr>
        </p:nvSpPr>
        <p:spPr>
          <a:xfrm>
            <a:off x="2569725" y="793075"/>
            <a:ext cx="6060000" cy="549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Primer Spring Boot Startera za Maven i Gradle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Poređenje performansi Maven-a i Gradle-a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250" y="3281350"/>
            <a:ext cx="3859449" cy="28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2875" y="1288900"/>
            <a:ext cx="4726801" cy="8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2875" y="2240900"/>
            <a:ext cx="5876925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Boot Deployment strategies</a:t>
            </a:r>
            <a:endParaRPr/>
          </a:p>
        </p:txBody>
      </p:sp>
      <p:sp>
        <p:nvSpPr>
          <p:cNvPr id="436" name="Google Shape;436;p43"/>
          <p:cNvSpPr txBox="1"/>
          <p:nvPr>
            <p:ph idx="1" type="body"/>
          </p:nvPr>
        </p:nvSpPr>
        <p:spPr>
          <a:xfrm>
            <a:off x="2191800" y="1476900"/>
            <a:ext cx="9314700" cy="487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Postoje 4 osnovne strategije za deployment Spring Boot aplikacija: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en-US"/>
              <a:t>Java EE Application server(</a:t>
            </a: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WebSphere, WebLogic, JBoss</a:t>
            </a:r>
            <a:r>
              <a:rPr lang="en-US"/>
              <a:t>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-US"/>
              <a:t>Omogućava deployment na postojeći server (tomcat, netty) ili na klasičan Java EE application server kao što je WebSphere.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en-US"/>
              <a:t>Embeded server (tomcat, jetty, netty)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-US"/>
              <a:t>Podrazumevani pristup, Spring Boot sam konfiguriše </a:t>
            </a:r>
            <a:r>
              <a:rPr lang="en-US"/>
              <a:t>embedded</a:t>
            </a:r>
            <a:r>
              <a:rPr lang="en-US"/>
              <a:t> Tomcat server, po potrebi je moguće izmeniti ovu konfiguraciju tako da koristi neku drugu vrstu servera kao što su netty ili jetty.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en-US"/>
              <a:t>Cloud deployment (AWS, Azure, </a:t>
            </a: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Cloud</a:t>
            </a:r>
            <a:r>
              <a:rPr lang="en-US"/>
              <a:t>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-US"/>
              <a:t>Odgovara bilo kom tipu </a:t>
            </a:r>
            <a:r>
              <a:rPr lang="en-US"/>
              <a:t>deployment</a:t>
            </a:r>
            <a:r>
              <a:rPr lang="en-US"/>
              <a:t>-a koji za target ima Linux mašinu, moguće je koristiti usluge bilo kog od pomenutih provajdera i gruge.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en-US"/>
              <a:t>PaaS (Heroku, Cloud Foundry)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-US"/>
              <a:t>Za razliku od IaaS, PaaS obezbeđuje sve potrebne alate za deployment software-a, kao i za CI/CD, version control… 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99374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174" y="152400"/>
            <a:ext cx="5235425" cy="251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5"/>
          <p:cNvSpPr txBox="1"/>
          <p:nvPr>
            <p:ph type="title"/>
          </p:nvPr>
        </p:nvSpPr>
        <p:spPr>
          <a:xfrm>
            <a:off x="2592925" y="347035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lang="en-US"/>
              <a:t>Implementacija RedditClone aplikacije</a:t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2592925" y="1282950"/>
            <a:ext cx="8091000" cy="49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Cilj projekta bio je implementacija web aplikacije koja skladišti blogove registrovanih korisnika ove aplikacije. RedditClone predstavlja klon aplikacije</a:t>
            </a:r>
            <a:r>
              <a:rPr b="0" i="0" lang="en-US" sz="2400" u="none" cap="none" strike="noStrike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Reddit.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Aplikacija je implementirana u IntelliJ razvojnom okruženju.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i="0" lang="en-US" sz="2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Korišćene tehnologije:</a:t>
            </a:r>
            <a:endParaRPr b="1" i="0" sz="24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Spring Boot (Java)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Maven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Postgre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ql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Hibernate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Spring Security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Bootstrap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Angular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456" name="Google Shape;456;p46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6"/>
          <p:cNvSpPr txBox="1"/>
          <p:nvPr>
            <p:ph type="title"/>
          </p:nvPr>
        </p:nvSpPr>
        <p:spPr>
          <a:xfrm>
            <a:off x="1803225" y="14486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81818"/>
              <a:buFont typeface="Century Gothic"/>
              <a:buNone/>
            </a:pP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Kreiranje projekta - </a:t>
            </a: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Spring Initializer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8" name="Google Shape;458;p46"/>
          <p:cNvSpPr txBox="1"/>
          <p:nvPr>
            <p:ph idx="1" type="body"/>
          </p:nvPr>
        </p:nvSpPr>
        <p:spPr>
          <a:xfrm>
            <a:off x="2589212" y="1550544"/>
            <a:ext cx="8915400" cy="4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59" name="Google Shape;45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50" y="1175625"/>
            <a:ext cx="10992548" cy="520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465" name="Google Shape;465;p47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7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lang="en-US"/>
              <a:t>Arhitektura aplikacije</a:t>
            </a:r>
            <a:endParaRPr/>
          </a:p>
        </p:txBody>
      </p:sp>
      <p:sp>
        <p:nvSpPr>
          <p:cNvPr id="467" name="Google Shape;467;p47"/>
          <p:cNvSpPr txBox="1"/>
          <p:nvPr>
            <p:ph idx="1" type="body"/>
          </p:nvPr>
        </p:nvSpPr>
        <p:spPr>
          <a:xfrm>
            <a:off x="2395225" y="1619800"/>
            <a:ext cx="8911800" cy="4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Troslojna arhitektura softvera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Prezentacioni sloj - (@Controller, @RestController), odgovaraju na HTTP zahteve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Servisni sloj - (@Service), </a:t>
            </a: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sadrži svu biznis logiku aplikacije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Sloj podataka - (@Respository), komuniciraju sa bazom podataka, fajl sistemom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473" name="Google Shape;473;p48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8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lang="en-US"/>
              <a:t>Arhitektura aplikacije</a:t>
            </a:r>
            <a:endParaRPr/>
          </a:p>
        </p:txBody>
      </p:sp>
      <p:pic>
        <p:nvPicPr>
          <p:cNvPr id="475" name="Google Shape;47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8550" y="1726275"/>
            <a:ext cx="7434650" cy="3976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253" name="Google Shape;253;p22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2" cy="68579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257175" endA="0" endPos="58999" fadeDir="5400012" kx="0" rotWithShape="0" algn="bl" stA="51000" stPos="0" sy="-100000" ky="0"/>
          </a:effectLst>
        </p:spPr>
      </p:pic>
      <p:sp>
        <p:nvSpPr>
          <p:cNvPr id="254" name="Google Shape;254;p22"/>
          <p:cNvSpPr txBox="1"/>
          <p:nvPr>
            <p:ph type="title"/>
          </p:nvPr>
        </p:nvSpPr>
        <p:spPr>
          <a:xfrm>
            <a:off x="1640100" y="607123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Spring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5" name="Google Shape;255;p22"/>
          <p:cNvSpPr txBox="1"/>
          <p:nvPr>
            <p:ph idx="1" type="body"/>
          </p:nvPr>
        </p:nvSpPr>
        <p:spPr>
          <a:xfrm>
            <a:off x="371975" y="1791150"/>
            <a:ext cx="10284300" cy="49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3552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sz="3627"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3627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adni okvir</a:t>
            </a:r>
            <a:r>
              <a:rPr lang="en-US" sz="362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27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za</a:t>
            </a:r>
            <a:r>
              <a:rPr lang="en-US" sz="3627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Java</a:t>
            </a:r>
            <a:r>
              <a:rPr lang="en-US" sz="362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27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platformu,</a:t>
            </a:r>
            <a:r>
              <a:rPr lang="en-US" sz="3627">
                <a:latin typeface="Arial"/>
                <a:ea typeface="Arial"/>
                <a:cs typeface="Arial"/>
                <a:sym typeface="Arial"/>
              </a:rPr>
              <a:t> koristi se za razvoj poslovnih aplikacija</a:t>
            </a:r>
            <a:r>
              <a:rPr lang="en-US" sz="3627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27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27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2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Arial"/>
              <a:buChar char="●"/>
            </a:pPr>
            <a:r>
              <a:rPr lang="en-US" sz="3627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Pruža sveobuhvatnu infrastrukturnu podršku za razvoj Java aplikacija.</a:t>
            </a:r>
            <a:endParaRPr sz="3627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27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2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sz="3627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Omogućava lakše i brže kreiranje softvera, čistiji kod, olakšava održavanje aplikacije.</a:t>
            </a:r>
            <a:endParaRPr sz="3627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27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2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sz="3627">
                <a:latin typeface="Arial"/>
                <a:ea typeface="Arial"/>
                <a:cs typeface="Arial"/>
                <a:sym typeface="Arial"/>
              </a:rPr>
              <a:t>Razvio </a:t>
            </a:r>
            <a:r>
              <a:rPr lang="en-US" sz="3627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Rod Johnson 2003. godine </a:t>
            </a:r>
            <a:endParaRPr sz="3627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27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2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Arial"/>
              <a:buChar char="●"/>
            </a:pPr>
            <a:r>
              <a:rPr lang="en-US" sz="3627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Lightweight open source framework</a:t>
            </a:r>
            <a:endParaRPr sz="3627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27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2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Arial"/>
              <a:buChar char="●"/>
            </a:pPr>
            <a:r>
              <a:rPr lang="en-US" sz="3627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Koristi Inversion of Control (IoC), Aspect-Oriented Programming (AOP), </a:t>
            </a:r>
            <a:endParaRPr sz="3627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27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Plain Old Java Object (POJO), Dependency Injection (DI),</a:t>
            </a:r>
            <a:endParaRPr sz="3627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27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Transaction Management.</a:t>
            </a:r>
            <a:endParaRPr sz="3627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30324"/>
              <a:buNone/>
            </a:pPr>
            <a:r>
              <a:t/>
            </a:r>
            <a:endParaRPr sz="362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256" name="Google Shape;25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6525" y="0"/>
            <a:ext cx="4735475" cy="1650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0">
              <a:srgbClr val="93C47D">
                <a:alpha val="50000"/>
              </a:srgbClr>
            </a:outerShdw>
            <a:reflection blurRad="0" dir="5400000" dist="38100" endA="0" endPos="6000" fadeDir="5400012" kx="0" rotWithShape="0" algn="bl" stPos="0" sy="-100000" ky="0"/>
          </a:effectLst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7">
            <a:alphaModFix/>
          </a:blip>
          <a:srcRect b="3687" l="-1560" r="1559" t="14740"/>
          <a:stretch/>
        </p:blipFill>
        <p:spPr>
          <a:xfrm>
            <a:off x="8925100" y="4483325"/>
            <a:ext cx="3266900" cy="1793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0">
              <a:srgbClr val="FEFEFE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481" name="Google Shape;481;p49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9"/>
          <p:cNvSpPr txBox="1"/>
          <p:nvPr>
            <p:ph type="title"/>
          </p:nvPr>
        </p:nvSpPr>
        <p:spPr>
          <a:xfrm>
            <a:off x="7331175" y="1490750"/>
            <a:ext cx="37275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Arial"/>
              <a:buNone/>
            </a:pPr>
            <a:r>
              <a:rPr lang="en-US" sz="2400"/>
              <a:t>Struktura projekta</a:t>
            </a:r>
            <a:endParaRPr sz="2400"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Arial"/>
              <a:buNone/>
            </a:pPr>
            <a:r>
              <a:rPr lang="en-US" sz="2400"/>
              <a:t> u Intellij IDEA IDE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id="483" name="Google Shape;48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7050" y="557200"/>
            <a:ext cx="4572000" cy="57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489" name="Google Shape;489;p50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0"/>
          <p:cNvSpPr txBox="1"/>
          <p:nvPr>
            <p:ph type="title"/>
          </p:nvPr>
        </p:nvSpPr>
        <p:spPr>
          <a:xfrm>
            <a:off x="3022400" y="416285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Authentication Flow</a:t>
            </a:r>
            <a:endParaRPr b="1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491" name="Google Shape;491;p50"/>
          <p:cNvSpPr txBox="1"/>
          <p:nvPr>
            <p:ph idx="1" type="body"/>
          </p:nvPr>
        </p:nvSpPr>
        <p:spPr>
          <a:xfrm>
            <a:off x="1845424" y="1619800"/>
            <a:ext cx="9659100" cy="4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9650" y="1355358"/>
            <a:ext cx="9659101" cy="4971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498" name="Google Shape;498;p51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1"/>
          <p:cNvSpPr txBox="1"/>
          <p:nvPr>
            <p:ph type="title"/>
          </p:nvPr>
        </p:nvSpPr>
        <p:spPr>
          <a:xfrm>
            <a:off x="2883850" y="18076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Spring Security Authentication Flow</a:t>
            </a:r>
            <a:endParaRPr b="1"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500" name="Google Shape;500;p51"/>
          <p:cNvSpPr txBox="1"/>
          <p:nvPr>
            <p:ph idx="1" type="body"/>
          </p:nvPr>
        </p:nvSpPr>
        <p:spPr>
          <a:xfrm>
            <a:off x="1845424" y="1619800"/>
            <a:ext cx="9659100" cy="4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5950" y="1065625"/>
            <a:ext cx="9185705" cy="52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507" name="Google Shape;507;p52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2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lang="en-US"/>
              <a:t>Spring Security</a:t>
            </a:r>
            <a:endParaRPr/>
          </a:p>
        </p:txBody>
      </p:sp>
      <p:sp>
        <p:nvSpPr>
          <p:cNvPr id="509" name="Google Shape;509;p52"/>
          <p:cNvSpPr txBox="1"/>
          <p:nvPr>
            <p:ph idx="1" type="body"/>
          </p:nvPr>
        </p:nvSpPr>
        <p:spPr>
          <a:xfrm>
            <a:off x="1845424" y="1696000"/>
            <a:ext cx="9659100" cy="4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Zaštita aplikacije različitim mehanizmima za autentifikaciju i auzorizaciju.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Bezbednost- filtriranjem Web zahteva i obezbeđivanjem Java metoda.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Filter za autentifikaciju korisnika. Podrazumevani filter u Spring-u za autentifikaciju pomoću korisničkog imena i lozinke je UsernamePasswordAuthenticationFilter.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p52"/>
          <p:cNvPicPr preferRelativeResize="0"/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2454375" y="4129600"/>
            <a:ext cx="5334000" cy="1295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1" name="Google Shape;511;p52"/>
          <p:cNvSpPr txBox="1"/>
          <p:nvPr/>
        </p:nvSpPr>
        <p:spPr>
          <a:xfrm>
            <a:off x="2454375" y="5564000"/>
            <a:ext cx="583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Dodavanje </a:t>
            </a:r>
            <a:r>
              <a:rPr i="1" lang="en-US">
                <a:solidFill>
                  <a:schemeClr val="lt1"/>
                </a:solidFill>
              </a:rPr>
              <a:t>spring-security-config </a:t>
            </a:r>
            <a:r>
              <a:rPr lang="en-US">
                <a:solidFill>
                  <a:schemeClr val="lt1"/>
                </a:solidFill>
              </a:rPr>
              <a:t>dependency u pom.xml fajl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517" name="Google Shape;517;p53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3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lang="en-US"/>
              <a:t>Spring Security</a:t>
            </a:r>
            <a:endParaRPr/>
          </a:p>
        </p:txBody>
      </p:sp>
      <p:sp>
        <p:nvSpPr>
          <p:cNvPr id="519" name="Google Shape;519;p53"/>
          <p:cNvSpPr txBox="1"/>
          <p:nvPr>
            <p:ph idx="1" type="body"/>
          </p:nvPr>
        </p:nvSpPr>
        <p:spPr>
          <a:xfrm>
            <a:off x="1817700" y="1421475"/>
            <a:ext cx="9421200" cy="54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AF1CA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b="1" lang="en-US" sz="4500">
                <a:solidFill>
                  <a:srgbClr val="AF1CAF"/>
                </a:solidFill>
                <a:latin typeface="Arial"/>
                <a:ea typeface="Arial"/>
                <a:cs typeface="Arial"/>
                <a:sym typeface="Arial"/>
              </a:rPr>
              <a:t>@EnableWebSecurity</a:t>
            </a:r>
            <a:r>
              <a:rPr b="1" lang="en-US"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omogućava nam korišćenje Web Security module-a </a:t>
            </a:r>
            <a:endParaRPr b="1" sz="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b="1" lang="en-US" sz="4500">
                <a:solidFill>
                  <a:srgbClr val="AF1CAF"/>
                </a:solidFill>
                <a:latin typeface="Arial"/>
                <a:ea typeface="Arial"/>
                <a:cs typeface="Arial"/>
                <a:sym typeface="Arial"/>
              </a:rPr>
              <a:t>WebSecurityConfigurerAdapter</a:t>
            </a:r>
            <a:r>
              <a:rPr lang="en-US"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-pruža nam default security config, koje možemo da override-ujemo u aplikaciji </a:t>
            </a:r>
            <a:endParaRPr sz="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b="1" lang="en-US" sz="4500">
                <a:solidFill>
                  <a:srgbClr val="AF1CAF"/>
                </a:solidFill>
                <a:latin typeface="Arial"/>
                <a:ea typeface="Arial"/>
                <a:cs typeface="Arial"/>
                <a:sym typeface="Arial"/>
              </a:rPr>
              <a:t>PasswordEncoder</a:t>
            </a:r>
            <a:r>
              <a:rPr lang="en-US"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služi za enkriptovanje šifre korisnika pri upisu u bazu.</a:t>
            </a:r>
            <a:endParaRPr sz="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Jedan od najboljih hashing algoritama je Bcrypt Algorithm.</a:t>
            </a:r>
            <a:endParaRPr sz="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(BCryptPassword)</a:t>
            </a:r>
            <a:endParaRPr sz="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b="1" lang="en-US" sz="4500">
                <a:solidFill>
                  <a:srgbClr val="AF1CAF"/>
                </a:solidFill>
                <a:latin typeface="Arial"/>
                <a:ea typeface="Arial"/>
                <a:cs typeface="Arial"/>
                <a:sym typeface="Arial"/>
              </a:rPr>
              <a:t>Access token</a:t>
            </a:r>
            <a:r>
              <a:rPr b="1" lang="en-US"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Sadrži sve informacije koje server treba da zna da li korisnik/uređaj može pristupiti resursu koji tražite ili ne. Obično su tokeni sa isteklim rokom važenja.</a:t>
            </a:r>
            <a:endParaRPr sz="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AF1CA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b="1" lang="en-US" sz="4500">
                <a:solidFill>
                  <a:srgbClr val="AF1CAF"/>
                </a:solidFill>
                <a:latin typeface="Arial"/>
                <a:ea typeface="Arial"/>
                <a:cs typeface="Arial"/>
                <a:sym typeface="Arial"/>
              </a:rPr>
              <a:t>Refresh token</a:t>
            </a:r>
            <a:r>
              <a:rPr lang="en-US"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-koristi se za generisanje novog access tokena. Obično, ako access token ima datum isteka, kada istekne, korisnik bi morao ponovo da se autentifikuje da bi dobio pristupni token. Refresh token </a:t>
            </a:r>
            <a:r>
              <a:rPr lang="en-US" sz="4500">
                <a:latin typeface="Arial"/>
                <a:ea typeface="Arial"/>
                <a:cs typeface="Arial"/>
                <a:sym typeface="Arial"/>
              </a:rPr>
              <a:t>omogućava klijentskoj aplikaciji da dobije nove access tokene bez potrebe da traži od korisnika da se ponovo prijavi.</a:t>
            </a:r>
            <a:endParaRPr sz="4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5882"/>
              <a:buFont typeface="Century Gothic"/>
              <a:buNone/>
            </a:pPr>
            <a:r>
              <a:t/>
            </a:r>
            <a:endParaRPr sz="3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2941"/>
              <a:buNone/>
            </a:pPr>
            <a:r>
              <a:t/>
            </a:r>
            <a:endParaRPr sz="3400"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2941"/>
              <a:buNone/>
            </a:pPr>
            <a:r>
              <a:t/>
            </a:r>
            <a:endParaRPr sz="3400"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2941"/>
              <a:buNone/>
            </a:pPr>
            <a:r>
              <a:t/>
            </a:r>
            <a:endParaRPr sz="3400"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525" name="Google Shape;525;p54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4"/>
          <p:cNvSpPr txBox="1"/>
          <p:nvPr>
            <p:ph type="title"/>
          </p:nvPr>
        </p:nvSpPr>
        <p:spPr>
          <a:xfrm>
            <a:off x="2219075" y="471706"/>
            <a:ext cx="8911800" cy="3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Spring Boot Refresh Token, JWT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527" name="Google Shape;527;p54"/>
          <p:cNvSpPr txBox="1"/>
          <p:nvPr>
            <p:ph idx="1" type="body"/>
          </p:nvPr>
        </p:nvSpPr>
        <p:spPr>
          <a:xfrm>
            <a:off x="1845424" y="1619800"/>
            <a:ext cx="9659100" cy="4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075" y="1310650"/>
            <a:ext cx="8010074" cy="50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534" name="Google Shape;534;p55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5"/>
          <p:cNvSpPr txBox="1"/>
          <p:nvPr>
            <p:ph type="title"/>
          </p:nvPr>
        </p:nvSpPr>
        <p:spPr>
          <a:xfrm>
            <a:off x="1446163" y="374671"/>
            <a:ext cx="8911800" cy="50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JSON kodiran prikaz claims-a koji se prenosi između dve strane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Zahtev je digitalno potpisan od strane izdavaoca tokena, a strana koja primi ovaj token može kasnije da koristi ovaj digitalni potpis da dokaže vlasništvo </a:t>
            </a:r>
            <a:r>
              <a:rPr lang="en-US" sz="2000"/>
              <a:t>claims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solidFill>
                  <a:srgbClr val="BF00FF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en-US" sz="2000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rPr>
              <a:t>Payload</a:t>
            </a: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lang="en-US" sz="2000">
                <a:solidFill>
                  <a:srgbClr val="FF007B"/>
                </a:solidFill>
                <a:latin typeface="Arial"/>
                <a:ea typeface="Arial"/>
                <a:cs typeface="Arial"/>
                <a:sym typeface="Arial"/>
              </a:rPr>
              <a:t>Signature</a:t>
            </a:r>
            <a:endParaRPr b="1" sz="2000">
              <a:solidFill>
                <a:srgbClr val="FF007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t/>
            </a:r>
            <a:endParaRPr sz="2000"/>
          </a:p>
        </p:txBody>
      </p:sp>
      <p:pic>
        <p:nvPicPr>
          <p:cNvPr id="536" name="Google Shape;53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8375" y="103538"/>
            <a:ext cx="19050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500" y="2419000"/>
            <a:ext cx="6924500" cy="44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543" name="Google Shape;543;p56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6"/>
          <p:cNvSpPr txBox="1"/>
          <p:nvPr>
            <p:ph type="title"/>
          </p:nvPr>
        </p:nvSpPr>
        <p:spPr>
          <a:xfrm>
            <a:off x="2883850" y="18076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lang="en-US"/>
              <a:t>Autentifikacija korisnika</a:t>
            </a:r>
            <a:endParaRPr/>
          </a:p>
        </p:txBody>
      </p:sp>
      <p:sp>
        <p:nvSpPr>
          <p:cNvPr id="545" name="Google Shape;545;p56"/>
          <p:cNvSpPr txBox="1"/>
          <p:nvPr>
            <p:ph idx="1" type="body"/>
          </p:nvPr>
        </p:nvSpPr>
        <p:spPr>
          <a:xfrm>
            <a:off x="8149225" y="1906375"/>
            <a:ext cx="3713100" cy="22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Konfiguracija autentifikacije korisnika se nalazi u WebSecurityConfig klasi.</a:t>
            </a:r>
            <a:endParaRPr sz="25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 configure funkciji definišu se endpointi i rute koje treba zaštititi</a:t>
            </a:r>
            <a:r>
              <a:rPr lang="en-US" sz="268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68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900" y="982173"/>
            <a:ext cx="6099500" cy="56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552" name="Google Shape;552;p57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7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lang="en-US"/>
              <a:t>JWT tokeni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554" name="Google Shape;554;p57"/>
          <p:cNvSpPr txBox="1"/>
          <p:nvPr>
            <p:ph idx="1" type="body"/>
          </p:nvPr>
        </p:nvSpPr>
        <p:spPr>
          <a:xfrm>
            <a:off x="1845624" y="1564400"/>
            <a:ext cx="9659100" cy="4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750" y="1745350"/>
            <a:ext cx="3915650" cy="41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7"/>
          <p:cNvSpPr txBox="1"/>
          <p:nvPr/>
        </p:nvSpPr>
        <p:spPr>
          <a:xfrm>
            <a:off x="1928750" y="5980575"/>
            <a:ext cx="422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pom.xml, dependency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557" name="Google Shape;55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0738" y="1745338"/>
            <a:ext cx="513397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563" name="Google Shape;563;p58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8"/>
          <p:cNvSpPr txBox="1"/>
          <p:nvPr>
            <p:ph type="title"/>
          </p:nvPr>
        </p:nvSpPr>
        <p:spPr>
          <a:xfrm>
            <a:off x="2301975" y="374735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Generisanje i validacija tokena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id="565" name="Google Shape;56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125" y="4441775"/>
            <a:ext cx="7215699" cy="14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9150" y="1231219"/>
            <a:ext cx="8911799" cy="2674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263" name="Google Shape;263;p23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257175" endA="0" endPos="58999" fadeDir="5400012" kx="0" rotWithShape="0" algn="bl" stA="51000" stPos="0" sy="-100000" ky="0"/>
          </a:effectLst>
        </p:spPr>
      </p:pic>
      <p:sp>
        <p:nvSpPr>
          <p:cNvPr id="264" name="Google Shape;264;p23"/>
          <p:cNvSpPr txBox="1"/>
          <p:nvPr>
            <p:ph type="title"/>
          </p:nvPr>
        </p:nvSpPr>
        <p:spPr>
          <a:xfrm>
            <a:off x="1640100" y="607123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b="1" lang="en-US"/>
              <a:t>Spring</a:t>
            </a:r>
            <a:endParaRPr b="1"/>
          </a:p>
        </p:txBody>
      </p:sp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649050" y="1583350"/>
            <a:ext cx="8733300" cy="49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7019"/>
              <a:buFont typeface="Arial"/>
              <a:buNone/>
            </a:pPr>
            <a:r>
              <a:rPr b="1" lang="en-US" sz="297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Prednosti</a:t>
            </a:r>
            <a:endParaRPr b="1" sz="29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994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sz="297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Razvijanje enterprise aplikacije korišćenjem POJO klasa</a:t>
            </a:r>
            <a:endParaRPr sz="297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994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sz="297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Organizovan je kroz module. </a:t>
            </a:r>
            <a:endParaRPr sz="297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994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sz="297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Jednostavno testiranje aplikacija, celo okruženje za testiranje integrisano u radni okvir</a:t>
            </a:r>
            <a:endParaRPr sz="297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97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994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sz="297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Nudi osnovnu podršku za dependency injection, transakcioni menadžment, web aplikacije, rad sa podacima iz baze podataka, razmenu poruka</a:t>
            </a:r>
            <a:endParaRPr b="1" sz="297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266" name="Google Shape;2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6525" y="0"/>
            <a:ext cx="4735475" cy="1650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0">
              <a:srgbClr val="93C47D">
                <a:alpha val="50000"/>
              </a:srgbClr>
            </a:outerShdw>
            <a:reflection blurRad="0" dir="5400000" dist="38100" endA="0" endPos="6000" fadeDir="5400012" kx="0" rotWithShape="0" algn="bl" stPos="0" sy="-100000" ky="0"/>
          </a:effectLst>
        </p:spPr>
      </p:pic>
      <p:pic>
        <p:nvPicPr>
          <p:cNvPr id="267" name="Google Shape;267;p23"/>
          <p:cNvPicPr preferRelativeResize="0"/>
          <p:nvPr/>
        </p:nvPicPr>
        <p:blipFill rotWithShape="1">
          <a:blip r:embed="rId5">
            <a:alphaModFix/>
          </a:blip>
          <a:srcRect b="3687" l="-1560" r="1559" t="14740"/>
          <a:stretch/>
        </p:blipFill>
        <p:spPr>
          <a:xfrm>
            <a:off x="9300805" y="4612725"/>
            <a:ext cx="2891195" cy="1650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0">
              <a:srgbClr val="FEFEFE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572" name="Google Shape;572;p59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9"/>
          <p:cNvSpPr txBox="1"/>
          <p:nvPr>
            <p:ph type="title"/>
          </p:nvPr>
        </p:nvSpPr>
        <p:spPr>
          <a:xfrm>
            <a:off x="2883850" y="43016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lang="en-US"/>
              <a:t>JWT tokeni</a:t>
            </a:r>
            <a:endParaRPr/>
          </a:p>
        </p:txBody>
      </p:sp>
      <p:sp>
        <p:nvSpPr>
          <p:cNvPr id="574" name="Google Shape;574;p59"/>
          <p:cNvSpPr txBox="1"/>
          <p:nvPr>
            <p:ph idx="1" type="body"/>
          </p:nvPr>
        </p:nvSpPr>
        <p:spPr>
          <a:xfrm>
            <a:off x="1845424" y="1619800"/>
            <a:ext cx="9659100" cy="4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Google Shape;57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5525" y="1384275"/>
            <a:ext cx="8423575" cy="47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0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Perzistencija podataka (JPA, Postgre)</a:t>
            </a:r>
            <a:endParaRPr/>
          </a:p>
        </p:txBody>
      </p:sp>
      <p:sp>
        <p:nvSpPr>
          <p:cNvPr id="582" name="Google Shape;582;p60"/>
          <p:cNvSpPr txBox="1"/>
          <p:nvPr>
            <p:ph idx="1" type="body"/>
          </p:nvPr>
        </p:nvSpPr>
        <p:spPr>
          <a:xfrm>
            <a:off x="2589212" y="2133600"/>
            <a:ext cx="8915400" cy="377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JPA - Java Persistence API je Java specifikacija za upravjlanje relacionim podacima u Java aplikacijama.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Obezbeđuje EntityManager API za procesiranje upita i transakcija nad objektima u bazi.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Prati Object-Relation Mapping (ORM) principe i koristi JPQL (Java Persistent Query Language)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Koristi Hibernate kao ORM framework </a:t>
            </a:r>
            <a:endParaRPr/>
          </a:p>
        </p:txBody>
      </p:sp>
      <p:pic>
        <p:nvPicPr>
          <p:cNvPr id="583" name="Google Shape;5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100" y="4295650"/>
            <a:ext cx="5365100" cy="9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1100" y="5457425"/>
            <a:ext cx="5365100" cy="84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1"/>
          <p:cNvSpPr txBox="1"/>
          <p:nvPr>
            <p:ph idx="1" type="body"/>
          </p:nvPr>
        </p:nvSpPr>
        <p:spPr>
          <a:xfrm>
            <a:off x="2560050" y="423975"/>
            <a:ext cx="8915400" cy="622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JPA je jednostavan za korišćenje. Potrebno je samo definisati klasu koja ce se koristiti za mapiranje relacija i repository interface: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1" name="Google Shape;59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100" y="1305826"/>
            <a:ext cx="4346650" cy="32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6450" y="4814976"/>
            <a:ext cx="6096649" cy="13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2"/>
          <p:cNvSpPr txBox="1"/>
          <p:nvPr>
            <p:ph idx="1" type="body"/>
          </p:nvPr>
        </p:nvSpPr>
        <p:spPr>
          <a:xfrm>
            <a:off x="2589200" y="743250"/>
            <a:ext cx="8915400" cy="53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 bi se izbegao suvišni boilerplate kod, korišćene su sledeće anotacije iz Lombok plugin-a: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>
                <a:solidFill>
                  <a:schemeClr val="lt1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@Data</a:t>
            </a:r>
            <a:r>
              <a:rPr lang="en-US"/>
              <a:t> - Kreira sav boilerplate kod POJO objekata, to ukljucuje funkcije toString, equalsAndHashCode, kao i getter i setter metode za sve atribute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>
                <a:solidFill>
                  <a:schemeClr val="lt1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@AllArgsConstructor</a:t>
            </a:r>
            <a:r>
              <a:rPr lang="en-US"/>
              <a:t> -Kreira konstruktor sa svim atributima klase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>
                <a:solidFill>
                  <a:schemeClr val="lt1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@NoArgsConstructor</a:t>
            </a:r>
            <a:r>
              <a:rPr lang="en-US"/>
              <a:t> - Kreira konstrutor bez argumenata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Ostale anotacije iz prethodnog primera pripadaju JPA pluginu: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/>
              <a:t> @Entyty</a:t>
            </a:r>
            <a:r>
              <a:rPr lang="en-US"/>
              <a:t> - Govori da ce se data klasa koristiti za mapiranje na relaciju baze podataka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/>
              <a:t>@Id</a:t>
            </a:r>
            <a:r>
              <a:rPr lang="en-US"/>
              <a:t> - Govori da dati atribut pretstavlja primarni kljuc relacije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/>
              <a:t>@GeneratedValue</a:t>
            </a:r>
            <a:r>
              <a:rPr lang="en-US"/>
              <a:t> - Specificira strategiju za generisanje primarnog kljuca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/>
              <a:t>@NotEmpty</a:t>
            </a:r>
            <a:r>
              <a:rPr lang="en-US"/>
              <a:t> - Uvodi ogranicenje da dati atribut ne moze biti null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/>
              <a:t>@ManyToOne</a:t>
            </a:r>
            <a:r>
              <a:rPr lang="en-US"/>
              <a:t> -  Oznacava dati atribut kao strani kljuc u manyToOne relaciji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/>
              <a:t>@JoinColumn</a:t>
            </a:r>
            <a:r>
              <a:rPr lang="en-US"/>
              <a:t> - Nosi informaciju za koju je tabelu dati atribut strani kljuc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63"/>
          <p:cNvPicPr preferRelativeResize="0"/>
          <p:nvPr/>
        </p:nvPicPr>
        <p:blipFill rotWithShape="1">
          <a:blip r:embed="rId3">
            <a:alphaModFix/>
          </a:blip>
          <a:srcRect b="0" l="893" r="903" t="0"/>
          <a:stretch/>
        </p:blipFill>
        <p:spPr>
          <a:xfrm>
            <a:off x="4063533" y="0"/>
            <a:ext cx="81284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3"/>
          <p:cNvSpPr txBox="1"/>
          <p:nvPr>
            <p:ph idx="1" type="body"/>
          </p:nvPr>
        </p:nvSpPr>
        <p:spPr>
          <a:xfrm>
            <a:off x="247133" y="842700"/>
            <a:ext cx="3577500" cy="494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-US">
                <a:solidFill>
                  <a:schemeClr val="dk2"/>
                </a:solidFill>
              </a:rPr>
              <a:t>Za bazu podataka iskorišćeno je PostgreSQL rešenje.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6" name="Google Shape;606;p63"/>
          <p:cNvSpPr/>
          <p:nvPr/>
        </p:nvSpPr>
        <p:spPr>
          <a:xfrm rot="5400000">
            <a:off x="-200" y="300"/>
            <a:ext cx="953700" cy="953100"/>
          </a:xfrm>
          <a:prstGeom prst="rtTriangle">
            <a:avLst/>
          </a:prstGeom>
          <a:solidFill>
            <a:srgbClr val="FFFFFF">
              <a:alpha val="4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4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Exception Handling</a:t>
            </a:r>
            <a:endParaRPr sz="5600"/>
          </a:p>
        </p:txBody>
      </p:sp>
      <p:sp>
        <p:nvSpPr>
          <p:cNvPr id="613" name="Google Shape;613;p64"/>
          <p:cNvSpPr txBox="1"/>
          <p:nvPr>
            <p:ph idx="1" type="body"/>
          </p:nvPr>
        </p:nvSpPr>
        <p:spPr>
          <a:xfrm>
            <a:off x="2268637" y="2104475"/>
            <a:ext cx="8915400" cy="377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Tri načina za obradu exception-a: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Korišćenjem HTTP statusnih kodova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Obrada exception-a na nivou kontrolera. </a:t>
            </a:r>
            <a:r>
              <a:rPr lang="en-US">
                <a:solidFill>
                  <a:srgbClr val="006666"/>
                </a:solidFill>
                <a:latin typeface="Courier New"/>
                <a:ea typeface="Courier New"/>
                <a:cs typeface="Courier New"/>
                <a:sym typeface="Courier New"/>
              </a:rPr>
              <a:t>@ExceptionHandler</a:t>
            </a:r>
            <a:r>
              <a:rPr lang="en-US"/>
              <a:t> anotacija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Prevođenje exception-a u statusne kodove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Preusmeravanje korisnika na default error stranicu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Custom obrada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875" y="2903932"/>
            <a:ext cx="8083801" cy="10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5"/>
          <p:cNvSpPr txBox="1"/>
          <p:nvPr>
            <p:ph idx="1" type="body"/>
          </p:nvPr>
        </p:nvSpPr>
        <p:spPr>
          <a:xfrm>
            <a:off x="2436812" y="1287125"/>
            <a:ext cx="8915400" cy="377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3. </a:t>
            </a:r>
            <a:r>
              <a:rPr lang="en-US"/>
              <a:t>Obrada exception-a na globalnom nivou - Primenjuju se iste strategije za obradu kao i kod obrade na nivou kontrolera.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Anotacije: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ControlerAdvice - Klasa sa ovom anotacijom odgovorna je za bradu exceptiona iz svih kontrolera container-a.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ExceptionHandler - Specificira koji tip exception-a ce obraditi data funkcija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Builder - Omogucava instanciranje objekta klase uz pomoc builder funkcije.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Getter - kreira getter metode za sve atribute klase</a:t>
            </a:r>
            <a:endParaRPr/>
          </a:p>
        </p:txBody>
      </p:sp>
      <p:pic>
        <p:nvPicPr>
          <p:cNvPr id="621" name="Google Shape;62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4580325"/>
            <a:ext cx="7090425" cy="12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6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CORS podrška</a:t>
            </a:r>
            <a:endParaRPr/>
          </a:p>
        </p:txBody>
      </p:sp>
      <p:pic>
        <p:nvPicPr>
          <p:cNvPr id="628" name="Google Shape;6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506" y="3683750"/>
            <a:ext cx="6503001" cy="31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2175" y="1"/>
            <a:ext cx="2849824" cy="21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6"/>
          <p:cNvSpPr txBox="1"/>
          <p:nvPr>
            <p:ph idx="1" type="body"/>
          </p:nvPr>
        </p:nvSpPr>
        <p:spPr>
          <a:xfrm>
            <a:off x="2447875" y="2106400"/>
            <a:ext cx="6894300" cy="377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Cross-Origin Resource Sharing - Mehanizam zasnovan na HTTP header-u koji omogucava serveru da naznaci bilo koji domen osim svog sopstvenog sa kojeg browser treba da dozvoli uvcitavanje resursa.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7"/>
          <p:cNvSpPr txBox="1"/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Swagger2</a:t>
            </a:r>
            <a:endParaRPr/>
          </a:p>
        </p:txBody>
      </p:sp>
      <p:sp>
        <p:nvSpPr>
          <p:cNvPr id="637" name="Google Shape;637;p67"/>
          <p:cNvSpPr txBox="1"/>
          <p:nvPr>
            <p:ph idx="1" type="body"/>
          </p:nvPr>
        </p:nvSpPr>
        <p:spPr>
          <a:xfrm>
            <a:off x="2365800" y="2327875"/>
            <a:ext cx="4773900" cy="377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Swagger automatski cita strukturu API-ja i pravi interaktivni API koji moze sluziti za testiranje API-ja ili kao dokumentacija.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Swagger UI je dostupan na sledećem linku: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https://spring-reddit-clone-backend.herokuapp.com/swagger-ui.html#/</a:t>
            </a:r>
            <a:endParaRPr/>
          </a:p>
        </p:txBody>
      </p:sp>
      <p:pic>
        <p:nvPicPr>
          <p:cNvPr id="638" name="Google Shape;63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0" y="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2100" y="2057510"/>
            <a:ext cx="4747500" cy="4287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68"/>
          <p:cNvPicPr preferRelativeResize="0"/>
          <p:nvPr/>
        </p:nvPicPr>
        <p:blipFill rotWithShape="1">
          <a:blip r:embed="rId3">
            <a:alphaModFix/>
          </a:blip>
          <a:srcRect b="0" l="1597" r="1597" t="0"/>
          <a:stretch/>
        </p:blipFill>
        <p:spPr>
          <a:xfrm>
            <a:off x="0" y="0"/>
            <a:ext cx="1219200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273" name="Google Shape;273;p24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4"/>
          <p:cNvSpPr txBox="1"/>
          <p:nvPr>
            <p:ph type="title"/>
          </p:nvPr>
        </p:nvSpPr>
        <p:spPr>
          <a:xfrm>
            <a:off x="1640100" y="430135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b="1" lang="en-US" sz="4000"/>
              <a:t>Spring Framework</a:t>
            </a:r>
            <a:endParaRPr b="1" sz="4000"/>
          </a:p>
        </p:txBody>
      </p:sp>
      <p:sp>
        <p:nvSpPr>
          <p:cNvPr id="275" name="Google Shape;275;p24"/>
          <p:cNvSpPr txBox="1"/>
          <p:nvPr>
            <p:ph idx="1" type="body"/>
          </p:nvPr>
        </p:nvSpPr>
        <p:spPr>
          <a:xfrm>
            <a:off x="1374375" y="1282925"/>
            <a:ext cx="10571100" cy="52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Osnovni Spring framework( Spring Core)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Okvir koji postavlja i podiže aplikaciju (Spring Boot)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Okvir za rad sa bazama podataka ( Spring Data)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Okvir koji obezbeđuje alate za rad u oblaku (Spring Cloud)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Okvir za sigurnost aplikacije (Spring Security, Spring LDAP)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6. Okvir za upravljanje porukama (Spring Integration, Spring AMQP)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7. Okvir za rad sa reaktivnim tokovima podataka (Reactive Spring)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9"/>
          <p:cNvSpPr txBox="1"/>
          <p:nvPr>
            <p:ph type="title"/>
          </p:nvPr>
        </p:nvSpPr>
        <p:spPr>
          <a:xfrm>
            <a:off x="1720750" y="582500"/>
            <a:ext cx="9975300" cy="55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Century Gothic"/>
              <a:buNone/>
            </a:pPr>
            <a:r>
              <a:rPr b="1" lang="en-US">
                <a:solidFill>
                  <a:srgbClr val="AF1CAF"/>
                </a:solidFill>
              </a:rPr>
              <a:t>Literatura:</a:t>
            </a:r>
            <a:endParaRPr b="1">
              <a:solidFill>
                <a:srgbClr val="AF1C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Century Gothic"/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  <a:p>
            <a:pPr indent="-36576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60AF"/>
              </a:buClr>
              <a:buSzPct val="100000"/>
              <a:buAutoNum type="arabicPeriod"/>
            </a:pPr>
            <a:r>
              <a:rPr lang="en-US" sz="2400" u="sng">
                <a:solidFill>
                  <a:srgbClr val="8F60A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https://www.baeldung.com/</a:t>
            </a:r>
            <a:endParaRPr sz="2400">
              <a:solidFill>
                <a:srgbClr val="8F60AF"/>
              </a:solidFill>
            </a:endParaRPr>
          </a:p>
          <a:p>
            <a:pPr indent="-36576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60AF"/>
              </a:buClr>
              <a:buSzPct val="100000"/>
              <a:buAutoNum type="arabicPeriod"/>
            </a:pPr>
            <a:r>
              <a:rPr lang="en-US" sz="2400" u="sng">
                <a:solidFill>
                  <a:srgbClr val="8F60A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https://www.tutorialspoint.com/index.htm</a:t>
            </a:r>
            <a:endParaRPr sz="2400">
              <a:solidFill>
                <a:srgbClr val="8F60AF"/>
              </a:solidFill>
            </a:endParaRPr>
          </a:p>
          <a:p>
            <a:pPr indent="-36576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60AF"/>
              </a:buClr>
              <a:buSzPct val="100000"/>
              <a:buAutoNum type="arabicPeriod"/>
            </a:pPr>
            <a:r>
              <a:rPr lang="en-US" sz="2400" u="sng">
                <a:solidFill>
                  <a:srgbClr val="8F60A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https://spring.io/</a:t>
            </a:r>
            <a:endParaRPr sz="2400">
              <a:solidFill>
                <a:srgbClr val="8F60AF"/>
              </a:solidFill>
            </a:endParaRPr>
          </a:p>
          <a:p>
            <a:pPr indent="-36576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60AF"/>
              </a:buClr>
              <a:buSzPct val="100000"/>
              <a:buAutoNum type="arabicPeriod"/>
            </a:pPr>
            <a:r>
              <a:rPr lang="en-US" sz="2400" u="sng">
                <a:solidFill>
                  <a:srgbClr val="8F60A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https://www.bezkoder.com/</a:t>
            </a:r>
            <a:endParaRPr sz="2400">
              <a:solidFill>
                <a:srgbClr val="8F60AF"/>
              </a:solidFill>
            </a:endParaRPr>
          </a:p>
          <a:p>
            <a:pPr indent="-36576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60AF"/>
              </a:buClr>
              <a:buSzPct val="100000"/>
              <a:buAutoNum type="arabicPeriod"/>
            </a:pPr>
            <a:r>
              <a:rPr lang="en-US" sz="2400">
                <a:solidFill>
                  <a:srgbClr val="8F60AF"/>
                </a:solidFill>
              </a:rPr>
              <a:t>Mastering Spring 5.0 - by Ranga Rao Karanam</a:t>
            </a:r>
            <a:endParaRPr sz="2400">
              <a:solidFill>
                <a:srgbClr val="8F60AF"/>
              </a:solidFill>
            </a:endParaRPr>
          </a:p>
          <a:p>
            <a:pPr indent="-36576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60AF"/>
              </a:buClr>
              <a:buSzPct val="100000"/>
              <a:buAutoNum type="arabicPeriod"/>
            </a:pPr>
            <a:r>
              <a:rPr lang="en-US" sz="2400" u="sng">
                <a:solidFill>
                  <a:srgbClr val="8F60AF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https://jwt.io/</a:t>
            </a:r>
            <a:endParaRPr sz="2400">
              <a:solidFill>
                <a:srgbClr val="8F60AF"/>
              </a:solidFill>
            </a:endParaRPr>
          </a:p>
          <a:p>
            <a:pPr indent="-36576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60AF"/>
              </a:buClr>
              <a:buSzPct val="100000"/>
              <a:buAutoNum type="arabicPeriod"/>
            </a:pPr>
            <a:r>
              <a:rPr lang="en-US" sz="2400" u="sng">
                <a:solidFill>
                  <a:srgbClr val="8F60AF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https://spring.io/blog/2014/03/07/deploying-spring-boot-applications</a:t>
            </a:r>
            <a:endParaRPr sz="2400">
              <a:solidFill>
                <a:srgbClr val="8F60AF"/>
              </a:solidFill>
            </a:endParaRPr>
          </a:p>
          <a:p>
            <a:pPr indent="-36576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60AF"/>
              </a:buClr>
              <a:buSzPct val="100000"/>
              <a:buAutoNum type="arabicPeriod"/>
            </a:pPr>
            <a:r>
              <a:rPr lang="en-US" sz="2400" u="sng">
                <a:solidFill>
                  <a:srgbClr val="8F60AF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https://spring.io/blog/2013/11/01/exception-handling-in-spring-mvc</a:t>
            </a:r>
            <a:endParaRPr sz="2400">
              <a:solidFill>
                <a:srgbClr val="8F60AF"/>
              </a:solidFill>
            </a:endParaRPr>
          </a:p>
          <a:p>
            <a:pPr indent="-36576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60AF"/>
              </a:buClr>
              <a:buSzPct val="100000"/>
              <a:buAutoNum type="arabicPeriod"/>
            </a:pPr>
            <a:r>
              <a:rPr lang="en-US" sz="2400" u="sng">
                <a:solidFill>
                  <a:srgbClr val="8F60AF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https://docs.spring.io/spring-framework/docs/3.2.x/spring-framework-reference/html/beans.html</a:t>
            </a:r>
            <a:endParaRPr sz="2400">
              <a:solidFill>
                <a:srgbClr val="8F60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Century Gothic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Century Gothic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Century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71000">
              <a:schemeClr val="accent3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0"/>
          <p:cNvSpPr/>
          <p:nvPr/>
        </p:nvSpPr>
        <p:spPr>
          <a:xfrm>
            <a:off x="0" y="-786"/>
            <a:ext cx="12192000" cy="6854100"/>
          </a:xfrm>
          <a:prstGeom prst="rect">
            <a:avLst/>
          </a:prstGeom>
          <a:gradFill>
            <a:gsLst>
              <a:gs pos="0">
                <a:schemeClr val="accent1"/>
              </a:gs>
              <a:gs pos="71000">
                <a:schemeClr val="accent3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light spots" id="658" name="Google Shape;658;p70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0" y="5"/>
            <a:ext cx="121920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70"/>
          <p:cNvSpPr txBox="1"/>
          <p:nvPr>
            <p:ph type="ctrTitle"/>
          </p:nvPr>
        </p:nvSpPr>
        <p:spPr>
          <a:xfrm>
            <a:off x="2478388" y="1902750"/>
            <a:ext cx="89154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Pitanja?</a:t>
            </a:r>
            <a:br>
              <a:rPr lang="en-US"/>
            </a:br>
            <a:endParaRPr/>
          </a:p>
        </p:txBody>
      </p:sp>
      <p:grpSp>
        <p:nvGrpSpPr>
          <p:cNvPr id="660" name="Google Shape;660;p70"/>
          <p:cNvGrpSpPr/>
          <p:nvPr/>
        </p:nvGrpSpPr>
        <p:grpSpPr>
          <a:xfrm>
            <a:off x="-15" y="228598"/>
            <a:ext cx="2851500" cy="6638590"/>
            <a:chOff x="2487613" y="285750"/>
            <a:chExt cx="2428875" cy="5654676"/>
          </a:xfrm>
        </p:grpSpPr>
        <p:sp>
          <p:nvSpPr>
            <p:cNvPr id="661" name="Google Shape;661;p70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70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70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70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70"/>
            <p:cNvSpPr/>
            <p:nvPr/>
          </p:nvSpPr>
          <p:spPr>
            <a:xfrm>
              <a:off x="2573338" y="2817813"/>
              <a:ext cx="700088" cy="2835274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70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70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70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70"/>
            <p:cNvSpPr/>
            <p:nvPr/>
          </p:nvSpPr>
          <p:spPr>
            <a:xfrm>
              <a:off x="3148013" y="1282700"/>
              <a:ext cx="1768475" cy="3448051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70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70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70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3" name="Google Shape;673;p70"/>
          <p:cNvGrpSpPr/>
          <p:nvPr/>
        </p:nvGrpSpPr>
        <p:grpSpPr>
          <a:xfrm>
            <a:off x="27048" y="-35"/>
            <a:ext cx="2356623" cy="6853139"/>
            <a:chOff x="6627813" y="195452"/>
            <a:chExt cx="1952625" cy="5678299"/>
          </a:xfrm>
        </p:grpSpPr>
        <p:sp>
          <p:nvSpPr>
            <p:cNvPr id="674" name="Google Shape;674;p70"/>
            <p:cNvSpPr/>
            <p:nvPr/>
          </p:nvSpPr>
          <p:spPr>
            <a:xfrm>
              <a:off x="6627813" y="195452"/>
              <a:ext cx="409575" cy="3646489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70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70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70"/>
            <p:cNvSpPr/>
            <p:nvPr/>
          </p:nvSpPr>
          <p:spPr>
            <a:xfrm>
              <a:off x="7037388" y="3811588"/>
              <a:ext cx="457200" cy="1852614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70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70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70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70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70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70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0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70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6" name="Google Shape;686;p70"/>
          <p:cNvSpPr/>
          <p:nvPr/>
        </p:nvSpPr>
        <p:spPr>
          <a:xfrm>
            <a:off x="0" y="0"/>
            <a:ext cx="183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70"/>
          <p:cNvSpPr/>
          <p:nvPr/>
        </p:nvSpPr>
        <p:spPr>
          <a:xfrm>
            <a:off x="0" y="4323810"/>
            <a:ext cx="1744652" cy="778589"/>
          </a:xfrm>
          <a:custGeom>
            <a:rect b="b" l="l" r="r" t="t"/>
            <a:pathLst>
              <a:path extrusionOk="0" h="166" w="372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p70"/>
          <p:cNvPicPr preferRelativeResize="0"/>
          <p:nvPr/>
        </p:nvPicPr>
        <p:blipFill rotWithShape="1">
          <a:blip r:embed="rId4">
            <a:alphaModFix amt="93000"/>
          </a:blip>
          <a:srcRect b="0" l="0" r="0" t="0"/>
          <a:stretch/>
        </p:blipFill>
        <p:spPr>
          <a:xfrm>
            <a:off x="8173950" y="1902725"/>
            <a:ext cx="2514600" cy="305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" dist="19050">
              <a:srgbClr val="AF1CAF">
                <a:alpha val="93725"/>
              </a:srgbClr>
            </a:outerShdw>
            <a:reflection blurRad="0" dir="5400000" dist="180975" endA="0" endPos="30000" fadeDir="5400012" kx="0" rotWithShape="0" algn="bl" stA="71000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71000">
              <a:schemeClr val="accent3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1"/>
          <p:cNvSpPr/>
          <p:nvPr/>
        </p:nvSpPr>
        <p:spPr>
          <a:xfrm>
            <a:off x="0" y="-786"/>
            <a:ext cx="12192000" cy="6854100"/>
          </a:xfrm>
          <a:prstGeom prst="rect">
            <a:avLst/>
          </a:prstGeom>
          <a:gradFill>
            <a:gsLst>
              <a:gs pos="0">
                <a:schemeClr val="accent1"/>
              </a:gs>
              <a:gs pos="71000">
                <a:schemeClr val="accent3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light spots" id="695" name="Google Shape;695;p71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0" y="5"/>
            <a:ext cx="121920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1"/>
          <p:cNvSpPr txBox="1"/>
          <p:nvPr>
            <p:ph type="ctrTitle"/>
          </p:nvPr>
        </p:nvSpPr>
        <p:spPr>
          <a:xfrm>
            <a:off x="2589213" y="2514600"/>
            <a:ext cx="89154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Hvala na pažnji!</a:t>
            </a:r>
            <a:br>
              <a:rPr lang="en-US"/>
            </a:br>
            <a:endParaRPr/>
          </a:p>
        </p:txBody>
      </p:sp>
      <p:grpSp>
        <p:nvGrpSpPr>
          <p:cNvPr id="697" name="Google Shape;697;p71"/>
          <p:cNvGrpSpPr/>
          <p:nvPr/>
        </p:nvGrpSpPr>
        <p:grpSpPr>
          <a:xfrm>
            <a:off x="-15" y="228598"/>
            <a:ext cx="2851500" cy="6638590"/>
            <a:chOff x="2487613" y="285750"/>
            <a:chExt cx="2428875" cy="5654676"/>
          </a:xfrm>
        </p:grpSpPr>
        <p:sp>
          <p:nvSpPr>
            <p:cNvPr id="698" name="Google Shape;698;p71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71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71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71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71"/>
            <p:cNvSpPr/>
            <p:nvPr/>
          </p:nvSpPr>
          <p:spPr>
            <a:xfrm>
              <a:off x="2573338" y="2817813"/>
              <a:ext cx="700088" cy="2835274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71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71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71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71"/>
            <p:cNvSpPr/>
            <p:nvPr/>
          </p:nvSpPr>
          <p:spPr>
            <a:xfrm>
              <a:off x="3148013" y="1282700"/>
              <a:ext cx="1768475" cy="3448051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71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71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71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rgbClr val="AF1CA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0" name="Google Shape;710;p71"/>
          <p:cNvGrpSpPr/>
          <p:nvPr/>
        </p:nvGrpSpPr>
        <p:grpSpPr>
          <a:xfrm>
            <a:off x="27048" y="-35"/>
            <a:ext cx="2356623" cy="6853139"/>
            <a:chOff x="6627813" y="195452"/>
            <a:chExt cx="1952625" cy="5678299"/>
          </a:xfrm>
        </p:grpSpPr>
        <p:sp>
          <p:nvSpPr>
            <p:cNvPr id="711" name="Google Shape;711;p71"/>
            <p:cNvSpPr/>
            <p:nvPr/>
          </p:nvSpPr>
          <p:spPr>
            <a:xfrm>
              <a:off x="6627813" y="195452"/>
              <a:ext cx="409575" cy="3646489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71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71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71"/>
            <p:cNvSpPr/>
            <p:nvPr/>
          </p:nvSpPr>
          <p:spPr>
            <a:xfrm>
              <a:off x="7037388" y="3811588"/>
              <a:ext cx="457200" cy="1852614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71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71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71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71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71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71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71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71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3" name="Google Shape;723;p71"/>
          <p:cNvSpPr/>
          <p:nvPr/>
        </p:nvSpPr>
        <p:spPr>
          <a:xfrm>
            <a:off x="0" y="0"/>
            <a:ext cx="183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71"/>
          <p:cNvSpPr/>
          <p:nvPr/>
        </p:nvSpPr>
        <p:spPr>
          <a:xfrm>
            <a:off x="0" y="4323810"/>
            <a:ext cx="1744652" cy="778589"/>
          </a:xfrm>
          <a:custGeom>
            <a:rect b="b" l="l" r="r" t="t"/>
            <a:pathLst>
              <a:path extrusionOk="0" h="166" w="372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281" name="Google Shape;281;p25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5"/>
          <p:cNvPicPr preferRelativeResize="0"/>
          <p:nvPr/>
        </p:nvPicPr>
        <p:blipFill>
          <a:blip r:embed="rId4">
            <a:alphaModFix amt="92000"/>
          </a:blip>
          <a:stretch>
            <a:fillRect/>
          </a:stretch>
        </p:blipFill>
        <p:spPr>
          <a:xfrm>
            <a:off x="3018725" y="517275"/>
            <a:ext cx="7028599" cy="531895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5"/>
          <p:cNvSpPr txBox="1"/>
          <p:nvPr/>
        </p:nvSpPr>
        <p:spPr>
          <a:xfrm>
            <a:off x="2967650" y="5993475"/>
            <a:ext cx="580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289" name="Google Shape;289;p26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6"/>
          <p:cNvSpPr txBox="1"/>
          <p:nvPr>
            <p:ph type="title"/>
          </p:nvPr>
        </p:nvSpPr>
        <p:spPr>
          <a:xfrm>
            <a:off x="1939025" y="602035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lang="en-US"/>
              <a:t>Spring Boot</a:t>
            </a:r>
            <a:endParaRPr/>
          </a:p>
        </p:txBody>
      </p:sp>
      <p:sp>
        <p:nvSpPr>
          <p:cNvPr id="291" name="Google Shape;291;p26"/>
          <p:cNvSpPr txBox="1"/>
          <p:nvPr>
            <p:ph idx="1" type="body"/>
          </p:nvPr>
        </p:nvSpPr>
        <p:spPr>
          <a:xfrm>
            <a:off x="1425424" y="1758351"/>
            <a:ext cx="9425400" cy="4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54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US" sz="2333">
                <a:latin typeface="Arial"/>
                <a:ea typeface="Arial"/>
                <a:cs typeface="Arial"/>
                <a:sym typeface="Arial"/>
              </a:rPr>
              <a:t>Open source framework baziran na Javi i Spring-u</a:t>
            </a:r>
            <a:endParaRPr sz="2333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33">
              <a:latin typeface="Arial"/>
              <a:ea typeface="Arial"/>
              <a:cs typeface="Arial"/>
              <a:sym typeface="Arial"/>
            </a:endParaRPr>
          </a:p>
          <a:p>
            <a:pPr indent="-354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US" sz="2333">
                <a:latin typeface="Arial"/>
                <a:ea typeface="Arial"/>
                <a:cs typeface="Arial"/>
                <a:sym typeface="Arial"/>
              </a:rPr>
              <a:t>Razvijen od strane Pivotal Team-a 2014. godine</a:t>
            </a:r>
            <a:endParaRPr sz="2333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33">
              <a:latin typeface="Arial"/>
              <a:ea typeface="Arial"/>
              <a:cs typeface="Arial"/>
              <a:sym typeface="Arial"/>
            </a:endParaRPr>
          </a:p>
          <a:p>
            <a:pPr indent="-354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US" sz="2333">
                <a:latin typeface="Arial"/>
                <a:ea typeface="Arial"/>
                <a:cs typeface="Arial"/>
                <a:sym typeface="Arial"/>
              </a:rPr>
              <a:t>Koristi se za kreiranje brzih, stand-alone aplikacija, za razvoj REST API-ja.</a:t>
            </a:r>
            <a:endParaRPr sz="2333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33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33">
              <a:latin typeface="Arial"/>
              <a:ea typeface="Arial"/>
              <a:cs typeface="Arial"/>
              <a:sym typeface="Arial"/>
            </a:endParaRPr>
          </a:p>
          <a:p>
            <a:pPr indent="-354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US" sz="2333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333">
                <a:latin typeface="Arial"/>
                <a:ea typeface="Arial"/>
                <a:cs typeface="Arial"/>
                <a:sym typeface="Arial"/>
              </a:rPr>
              <a:t>utomatsko konfigurisanje, l</a:t>
            </a:r>
            <a:r>
              <a:rPr lang="en-US" sz="2333">
                <a:latin typeface="Arial"/>
                <a:ea typeface="Arial"/>
                <a:cs typeface="Arial"/>
                <a:sym typeface="Arial"/>
              </a:rPr>
              <a:t>ako pokretanje aplikacija</a:t>
            </a:r>
            <a:endParaRPr sz="2333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33">
              <a:latin typeface="Arial"/>
              <a:ea typeface="Arial"/>
              <a:cs typeface="Arial"/>
              <a:sym typeface="Arial"/>
            </a:endParaRPr>
          </a:p>
          <a:p>
            <a:pPr indent="-3545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US" sz="2333">
                <a:latin typeface="Arial"/>
                <a:ea typeface="Arial"/>
                <a:cs typeface="Arial"/>
                <a:sym typeface="Arial"/>
              </a:rPr>
              <a:t>Smanjuje vreme razvoja aplikacije</a:t>
            </a:r>
            <a:endParaRPr sz="2333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33">
              <a:latin typeface="Arial"/>
              <a:ea typeface="Arial"/>
              <a:cs typeface="Arial"/>
              <a:sym typeface="Arial"/>
            </a:endParaRPr>
          </a:p>
          <a:p>
            <a:pPr indent="-3545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US" sz="2333">
                <a:latin typeface="Arial"/>
                <a:ea typeface="Arial"/>
                <a:cs typeface="Arial"/>
                <a:sym typeface="Arial"/>
              </a:rPr>
              <a:t>Fleksibilan način za konfigurisanje Java Beans-a, XML konfiguracija, transakcija baze podataka.</a:t>
            </a:r>
            <a:endParaRPr sz="2333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33">
              <a:latin typeface="Arial"/>
              <a:ea typeface="Arial"/>
              <a:cs typeface="Arial"/>
              <a:sym typeface="Arial"/>
            </a:endParaRPr>
          </a:p>
          <a:p>
            <a:pPr indent="-3545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US" sz="2333">
                <a:latin typeface="Arial"/>
                <a:ea typeface="Arial"/>
                <a:cs typeface="Arial"/>
                <a:sym typeface="Arial"/>
              </a:rPr>
              <a:t>Ugrađeni kontejner servleta</a:t>
            </a:r>
            <a:endParaRPr sz="2333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33"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0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292" name="Google Shape;2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450" y="0"/>
            <a:ext cx="4086550" cy="2058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71450">
              <a:srgbClr val="00FF00">
                <a:alpha val="50000"/>
              </a:srgbClr>
            </a:outerShdw>
            <a:reflection blurRad="0" dir="5400000" dist="38100" endA="0" endPos="18000" fadeDir="5400012" kx="0" rotWithShape="0" algn="bl" stPos="0" sy="-100000" ky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298" name="Google Shape;298;p27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7"/>
          <p:cNvSpPr txBox="1"/>
          <p:nvPr>
            <p:ph type="title"/>
          </p:nvPr>
        </p:nvSpPr>
        <p:spPr>
          <a:xfrm>
            <a:off x="2312125" y="39426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rPr lang="en-US"/>
              <a:t>Spring vs Spring Boot</a:t>
            </a:r>
            <a:endParaRPr/>
          </a:p>
        </p:txBody>
      </p:sp>
      <p:sp>
        <p:nvSpPr>
          <p:cNvPr id="300" name="Google Shape;300;p27"/>
          <p:cNvSpPr txBox="1"/>
          <p:nvPr>
            <p:ph idx="1" type="body"/>
          </p:nvPr>
        </p:nvSpPr>
        <p:spPr>
          <a:xfrm>
            <a:off x="2312125" y="1675250"/>
            <a:ext cx="3717300" cy="4082700"/>
          </a:xfrm>
          <a:prstGeom prst="rect">
            <a:avLst/>
          </a:prstGeom>
          <a:solidFill>
            <a:srgbClr val="AF1CAF">
              <a:alpha val="4000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3157"/>
              <a:buNone/>
            </a:pPr>
            <a:r>
              <a:rPr lang="en-US" sz="2850">
                <a:latin typeface="Arial"/>
                <a:ea typeface="Arial"/>
                <a:cs typeface="Arial"/>
                <a:sym typeface="Arial"/>
              </a:rPr>
              <a:t> 		</a:t>
            </a:r>
            <a:r>
              <a:rPr lang="en-US" sz="4381">
                <a:latin typeface="Arial"/>
                <a:ea typeface="Arial"/>
                <a:cs typeface="Arial"/>
                <a:sym typeface="Arial"/>
              </a:rPr>
              <a:t>Spring</a:t>
            </a:r>
            <a:endParaRPr sz="438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054"/>
              <a:buNone/>
            </a:pPr>
            <a:r>
              <a:t/>
            </a:r>
            <a:endParaRPr sz="333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3382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-US" sz="3634">
                <a:latin typeface="Arial"/>
                <a:ea typeface="Arial"/>
                <a:cs typeface="Arial"/>
                <a:sym typeface="Arial"/>
              </a:rPr>
              <a:t>Najvažnija karakteristika -DI</a:t>
            </a:r>
            <a:endParaRPr sz="3634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34">
              <a:latin typeface="Arial"/>
              <a:ea typeface="Arial"/>
              <a:cs typeface="Arial"/>
              <a:sym typeface="Arial"/>
            </a:endParaRPr>
          </a:p>
          <a:p>
            <a:pPr indent="-3382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-US" sz="3634">
                <a:latin typeface="Arial"/>
                <a:ea typeface="Arial"/>
                <a:cs typeface="Arial"/>
                <a:sym typeface="Arial"/>
              </a:rPr>
              <a:t>Pomaže u stvaranju slabo povezane aplikacije.</a:t>
            </a:r>
            <a:endParaRPr sz="3634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34">
              <a:latin typeface="Arial"/>
              <a:ea typeface="Arial"/>
              <a:cs typeface="Arial"/>
              <a:sym typeface="Arial"/>
            </a:endParaRPr>
          </a:p>
          <a:p>
            <a:pPr indent="-3382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-US" sz="3634">
                <a:latin typeface="Arial"/>
                <a:ea typeface="Arial"/>
                <a:cs typeface="Arial"/>
                <a:sym typeface="Arial"/>
              </a:rPr>
              <a:t>Da bismo pokrenuli Spring aplikaciju, moramo eksplicitno da podesimo server.</a:t>
            </a:r>
            <a:endParaRPr sz="3634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34">
              <a:latin typeface="Arial"/>
              <a:ea typeface="Arial"/>
              <a:cs typeface="Arial"/>
              <a:sym typeface="Arial"/>
            </a:endParaRPr>
          </a:p>
          <a:p>
            <a:pPr indent="-3382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-US" sz="3634">
                <a:latin typeface="Arial"/>
                <a:ea typeface="Arial"/>
                <a:cs typeface="Arial"/>
                <a:sym typeface="Arial"/>
              </a:rPr>
              <a:t>Ne pruža podršku za in-memory database</a:t>
            </a:r>
            <a:endParaRPr sz="3634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8596"/>
              <a:buNone/>
            </a:pPr>
            <a:r>
              <a:t/>
            </a:r>
            <a:endParaRPr sz="28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8596"/>
              <a:buFont typeface="Arial"/>
              <a:buNone/>
            </a:pPr>
            <a:r>
              <a:t/>
            </a:r>
            <a:endParaRPr sz="2850"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01" name="Google Shape;301;p27"/>
          <p:cNvSpPr txBox="1"/>
          <p:nvPr>
            <p:ph idx="1" type="body"/>
          </p:nvPr>
        </p:nvSpPr>
        <p:spPr>
          <a:xfrm>
            <a:off x="6967200" y="1675250"/>
            <a:ext cx="3953100" cy="4027200"/>
          </a:xfrm>
          <a:prstGeom prst="rect">
            <a:avLst/>
          </a:prstGeom>
          <a:solidFill>
            <a:srgbClr val="AF1CAF">
              <a:alpha val="4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Spring Boot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AutoNum type="arabicPeriod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Najvažnija karakteristika- Autokonfiguracija.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AutoNum type="arabicPeriod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Pomaže u kreiranju samostalne aplikacije.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AutoNum type="arabicPeriod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Spring Boot obezbeđuje ugrađene servere kao što su Tomcat i Jetti 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AutoNum type="arabicPeriod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ruža podršku za in-memory database (H2)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2" name="Google Shape;3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0638" y="192825"/>
            <a:ext cx="10382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050" y="5917463"/>
            <a:ext cx="12763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ght spots" id="309" name="Google Shape;309;p28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8"/>
          <p:cNvSpPr txBox="1"/>
          <p:nvPr>
            <p:ph type="title"/>
          </p:nvPr>
        </p:nvSpPr>
        <p:spPr>
          <a:xfrm>
            <a:off x="2205650" y="588235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Integrated development environment - IDE</a:t>
            </a:r>
            <a:endParaRPr b="1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311" name="Google Shape;311;p28"/>
          <p:cNvSpPr txBox="1"/>
          <p:nvPr/>
        </p:nvSpPr>
        <p:spPr>
          <a:xfrm>
            <a:off x="2205650" y="1979275"/>
            <a:ext cx="82296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-US" sz="2000">
                <a:solidFill>
                  <a:schemeClr val="lt1"/>
                </a:solidFill>
              </a:rPr>
              <a:t>Intellij IDEA</a:t>
            </a:r>
            <a:endParaRPr sz="20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-US" sz="2000">
                <a:solidFill>
                  <a:schemeClr val="lt1"/>
                </a:solidFill>
              </a:rPr>
              <a:t>Eclipse</a:t>
            </a:r>
            <a:endParaRPr sz="20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-US" sz="2000">
                <a:solidFill>
                  <a:schemeClr val="lt1"/>
                </a:solidFill>
              </a:rPr>
              <a:t>NetBeans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-US" sz="2000">
                <a:solidFill>
                  <a:schemeClr val="lt1"/>
                </a:solidFill>
              </a:rPr>
              <a:t>Sprin</a:t>
            </a:r>
            <a:r>
              <a:rPr lang="en-US" sz="2000">
                <a:solidFill>
                  <a:schemeClr val="lt1"/>
                </a:solidFill>
              </a:rPr>
              <a:t>g</a:t>
            </a:r>
            <a:r>
              <a:rPr lang="en-US" sz="2000">
                <a:solidFill>
                  <a:schemeClr val="lt1"/>
                </a:solidFill>
              </a:rPr>
              <a:t> Tool Suite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538" y="5515700"/>
            <a:ext cx="2502625" cy="742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2554" y="3887088"/>
            <a:ext cx="1439175" cy="143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0124" y="1459149"/>
            <a:ext cx="1347439" cy="12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0125" y="2973796"/>
            <a:ext cx="1788700" cy="679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sp">
  <a:themeElements>
    <a:clrScheme name="Wisp">
      <a:dk1>
        <a:srgbClr val="000000"/>
      </a:dk1>
      <a:lt1>
        <a:srgbClr val="FFFFFF"/>
      </a:lt1>
      <a:dk2>
        <a:srgbClr val="2C333A"/>
      </a:dk2>
      <a:lt2>
        <a:srgbClr val="D6ECED"/>
      </a:lt2>
      <a:accent1>
        <a:srgbClr val="965196"/>
      </a:accent1>
      <a:accent2>
        <a:srgbClr val="F42B8A"/>
      </a:accent2>
      <a:accent3>
        <a:srgbClr val="349FE7"/>
      </a:accent3>
      <a:accent4>
        <a:srgbClr val="565FF8"/>
      </a:accent4>
      <a:accent5>
        <a:srgbClr val="544B72"/>
      </a:accent5>
      <a:accent6>
        <a:srgbClr val="F268C2"/>
      </a:accent6>
      <a:hlink>
        <a:srgbClr val="F55CF9"/>
      </a:hlink>
      <a:folHlink>
        <a:srgbClr val="E8A0E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